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3" r:id="rId6"/>
    <p:sldId id="261" r:id="rId7"/>
    <p:sldId id="264" r:id="rId8"/>
    <p:sldId id="260" r:id="rId9"/>
    <p:sldId id="266" r:id="rId10"/>
    <p:sldId id="270" r:id="rId11"/>
    <p:sldId id="267" r:id="rId12"/>
    <p:sldId id="268" r:id="rId13"/>
    <p:sldId id="269" r:id="rId14"/>
  </p:sldIdLst>
  <p:sldSz cx="6858000" cy="9144000" type="screen4x3"/>
  <p:notesSz cx="7102475" cy="93884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884106"/>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p:cViewPr>
        <p:scale>
          <a:sx n="80" d="100"/>
          <a:sy n="80" d="100"/>
        </p:scale>
        <p:origin x="-1662" y="306"/>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4229" tIns="47114" rIns="94229" bIns="47114" rtlCol="0"/>
          <a:lstStyle>
            <a:lvl1pPr algn="l" fontAlgn="auto">
              <a:spcBef>
                <a:spcPts val="0"/>
              </a:spcBef>
              <a:spcAft>
                <a:spcPts val="0"/>
              </a:spcAft>
              <a:defRPr sz="1200" dirty="0">
                <a:latin typeface="+mn-lt"/>
              </a:defRPr>
            </a:lvl1pPr>
          </a:lstStyle>
          <a:p>
            <a:pPr>
              <a:defRPr/>
            </a:pPr>
            <a:endParaRPr lang="en-US" dirty="0"/>
          </a:p>
        </p:txBody>
      </p:sp>
      <p:sp>
        <p:nvSpPr>
          <p:cNvPr id="3" name="Date Placeholder 2"/>
          <p:cNvSpPr>
            <a:spLocks noGrp="1"/>
          </p:cNvSpPr>
          <p:nvPr>
            <p:ph type="dt" idx="1"/>
          </p:nvPr>
        </p:nvSpPr>
        <p:spPr>
          <a:xfrm>
            <a:off x="4022725" y="0"/>
            <a:ext cx="3078163" cy="469900"/>
          </a:xfrm>
          <a:prstGeom prst="rect">
            <a:avLst/>
          </a:prstGeom>
        </p:spPr>
        <p:txBody>
          <a:bodyPr vert="horz" lIns="94229" tIns="47114" rIns="94229" bIns="47114" rtlCol="0"/>
          <a:lstStyle>
            <a:lvl1pPr algn="r" fontAlgn="auto">
              <a:spcBef>
                <a:spcPts val="0"/>
              </a:spcBef>
              <a:spcAft>
                <a:spcPts val="0"/>
              </a:spcAft>
              <a:defRPr sz="1200" smtClean="0">
                <a:latin typeface="+mn-lt"/>
              </a:defRPr>
            </a:lvl1pPr>
          </a:lstStyle>
          <a:p>
            <a:pPr>
              <a:defRPr/>
            </a:pPr>
            <a:fld id="{0DD0D2F3-A794-4F21-96B9-325BE1D47EA1}" type="datetimeFigureOut">
              <a:rPr lang="en-US"/>
              <a:pPr>
                <a:defRPr/>
              </a:pPr>
              <a:t>2/4/2015</a:t>
            </a:fld>
            <a:endParaRPr lang="en-US" dirty="0"/>
          </a:p>
        </p:txBody>
      </p:sp>
      <p:sp>
        <p:nvSpPr>
          <p:cNvPr id="4" name="Slide Image Placeholder 3"/>
          <p:cNvSpPr>
            <a:spLocks noGrp="1" noRot="1" noChangeAspect="1"/>
          </p:cNvSpPr>
          <p:nvPr>
            <p:ph type="sldImg" idx="2"/>
          </p:nvPr>
        </p:nvSpPr>
        <p:spPr>
          <a:xfrm>
            <a:off x="2232025" y="704850"/>
            <a:ext cx="2638425" cy="3519488"/>
          </a:xfrm>
          <a:prstGeom prst="rect">
            <a:avLst/>
          </a:prstGeom>
          <a:noFill/>
          <a:ln w="12700">
            <a:solidFill>
              <a:prstClr val="black"/>
            </a:solidFill>
          </a:ln>
        </p:spPr>
        <p:txBody>
          <a:bodyPr vert="horz" lIns="94229" tIns="47114" rIns="94229" bIns="47114" rtlCol="0" anchor="ctr"/>
          <a:lstStyle/>
          <a:p>
            <a:pPr lvl="0"/>
            <a:endParaRPr lang="en-US" noProof="0" dirty="0"/>
          </a:p>
        </p:txBody>
      </p:sp>
      <p:sp>
        <p:nvSpPr>
          <p:cNvPr id="5" name="Notes Placeholder 4"/>
          <p:cNvSpPr>
            <a:spLocks noGrp="1"/>
          </p:cNvSpPr>
          <p:nvPr>
            <p:ph type="body" sz="quarter" idx="3"/>
          </p:nvPr>
        </p:nvSpPr>
        <p:spPr>
          <a:xfrm>
            <a:off x="709613" y="4459288"/>
            <a:ext cx="5683250" cy="4224337"/>
          </a:xfrm>
          <a:prstGeom prst="rect">
            <a:avLst/>
          </a:prstGeom>
        </p:spPr>
        <p:txBody>
          <a:bodyPr vert="horz" lIns="94229" tIns="47114" rIns="94229" bIns="47114"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916988"/>
            <a:ext cx="3078163" cy="469900"/>
          </a:xfrm>
          <a:prstGeom prst="rect">
            <a:avLst/>
          </a:prstGeom>
        </p:spPr>
        <p:txBody>
          <a:bodyPr vert="horz" lIns="94229" tIns="47114" rIns="94229" bIns="47114" rtlCol="0" anchor="b"/>
          <a:lstStyle>
            <a:lvl1pPr algn="l" fontAlgn="auto">
              <a:spcBef>
                <a:spcPts val="0"/>
              </a:spcBef>
              <a:spcAft>
                <a:spcPts val="0"/>
              </a:spcAft>
              <a:defRPr sz="1200" dirty="0">
                <a:latin typeface="+mn-lt"/>
              </a:defRPr>
            </a:lvl1pPr>
          </a:lstStyle>
          <a:p>
            <a:pPr>
              <a:defRPr/>
            </a:pPr>
            <a:endParaRPr lang="en-US" dirty="0"/>
          </a:p>
        </p:txBody>
      </p:sp>
      <p:sp>
        <p:nvSpPr>
          <p:cNvPr id="7" name="Slide Number Placeholder 6"/>
          <p:cNvSpPr>
            <a:spLocks noGrp="1"/>
          </p:cNvSpPr>
          <p:nvPr>
            <p:ph type="sldNum" sz="quarter" idx="5"/>
          </p:nvPr>
        </p:nvSpPr>
        <p:spPr>
          <a:xfrm>
            <a:off x="4022725" y="8916988"/>
            <a:ext cx="3078163" cy="469900"/>
          </a:xfrm>
          <a:prstGeom prst="rect">
            <a:avLst/>
          </a:prstGeom>
        </p:spPr>
        <p:txBody>
          <a:bodyPr vert="horz" lIns="94229" tIns="47114" rIns="94229" bIns="47114" rtlCol="0" anchor="b"/>
          <a:lstStyle>
            <a:lvl1pPr algn="r" fontAlgn="auto">
              <a:spcBef>
                <a:spcPts val="0"/>
              </a:spcBef>
              <a:spcAft>
                <a:spcPts val="0"/>
              </a:spcAft>
              <a:defRPr sz="1200" smtClean="0">
                <a:latin typeface="+mn-lt"/>
              </a:defRPr>
            </a:lvl1pPr>
          </a:lstStyle>
          <a:p>
            <a:pPr>
              <a:defRPr/>
            </a:pPr>
            <a:fld id="{A72F47EC-2763-4AA4-A963-8ACE58E8E7D4}" type="slidenum">
              <a:rPr lang="en-US"/>
              <a:pPr>
                <a:defRPr/>
              </a:pPr>
              <a:t>‹#›</a:t>
            </a:fld>
            <a:endParaRPr lang="en-US" dirty="0"/>
          </a:p>
        </p:txBody>
      </p:sp>
    </p:spTree>
    <p:extLst>
      <p:ext uri="{BB962C8B-B14F-4D97-AF65-F5344CB8AC3E}">
        <p14:creationId xmlns:p14="http://schemas.microsoft.com/office/powerpoint/2010/main" val="95824595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23001C6-B2B7-4D57-9CCD-3D9AE8199D5E}" type="datetimeFigureOut">
              <a:rPr lang="en-US"/>
              <a:pPr>
                <a:defRPr/>
              </a:pPr>
              <a:t>2/4/2015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6CC2163-9EF9-4332-9C80-18201DA3D99E}"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612CAA6-F4FB-4C80-829B-C102FCB48AD7}" type="datetimeFigureOut">
              <a:rPr lang="en-US"/>
              <a:pPr>
                <a:defRPr/>
              </a:pPr>
              <a:t>2/4/2015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26BCFBA-BE08-4C3B-A534-04C44C735C2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DAC7D59-C549-4518-984D-72BDB0B7BFC7}" type="datetimeFigureOut">
              <a:rPr lang="en-US"/>
              <a:pPr>
                <a:defRPr/>
              </a:pPr>
              <a:t>2/4/2015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24D1889-C497-483D-80A6-5FFD9FC058C3}"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3D5CBF6-2812-4479-BC6E-E49213290EEF}" type="datetimeFigureOut">
              <a:rPr lang="en-US"/>
              <a:pPr>
                <a:defRPr/>
              </a:pPr>
              <a:t>2/4/2015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B519063-4B4C-4C23-95AD-BB9E4E0B31A2}"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029B26D-133E-4812-8921-C3D9013DF66D}" type="datetimeFigureOut">
              <a:rPr lang="en-US"/>
              <a:pPr>
                <a:defRPr/>
              </a:pPr>
              <a:t>2/4/2015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DE2417D-6973-4319-82F0-2F5B8EE2F51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CD00A0C-5941-4A40-B765-6C2136F8130B}" type="datetimeFigureOut">
              <a:rPr lang="en-US"/>
              <a:pPr>
                <a:defRPr/>
              </a:pPr>
              <a:t>2/4/2015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5C9099B-03DA-4CBE-A822-6835D6E861E4}"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AC8992E-DCF3-4C83-AA51-8FD7FE9DEE97}" type="datetimeFigureOut">
              <a:rPr lang="en-US"/>
              <a:pPr>
                <a:defRPr/>
              </a:pPr>
              <a:t>2/4/2015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F93B3624-4BB6-47EA-AE2C-1A5D3F1E41A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CB62D95-9412-4100-A622-C94B99ECF475}" type="datetimeFigureOut">
              <a:rPr lang="en-US"/>
              <a:pPr>
                <a:defRPr/>
              </a:pPr>
              <a:t>2/4/2015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F9603B62-FDED-4F5E-B677-8A92C58043A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08380AD-8216-4850-9134-28CD141EA87D}" type="datetimeFigureOut">
              <a:rPr lang="en-US"/>
              <a:pPr>
                <a:defRPr/>
              </a:pPr>
              <a:t>2/4/2015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1317D743-F50F-4853-B640-C008727115AD}"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7F07DDE-DC51-499E-8A38-E38F80980074}" type="datetimeFigureOut">
              <a:rPr lang="en-US"/>
              <a:pPr>
                <a:defRPr/>
              </a:pPr>
              <a:t>2/4/2015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6F0374A-E986-4F75-AD92-1736C57C1A86}"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E01C9F6-7E76-442C-A3CE-10A61861DF16}" type="datetimeFigureOut">
              <a:rPr lang="en-US"/>
              <a:pPr>
                <a:defRPr/>
              </a:pPr>
              <a:t>2/4/2015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35B7451-FC78-4E92-B01C-2AE72054EE9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42900" y="366713"/>
            <a:ext cx="61722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42900" y="2133600"/>
            <a:ext cx="6172200" cy="6034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FBDFA49A-043F-473E-A02C-E7F6847660B2}" type="datetimeFigureOut">
              <a:rPr lang="en-US"/>
              <a:pPr>
                <a:defRPr/>
              </a:pPr>
              <a:t>2/4/2015</a:t>
            </a:fld>
            <a:endParaRPr lang="en-US" dirty="0"/>
          </a:p>
        </p:txBody>
      </p:sp>
      <p:sp>
        <p:nvSpPr>
          <p:cNvPr id="5" name="Footer Placeholder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C43BD3B0-FFC6-4FF6-B3B1-F4B159EF407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http://www.helpingwildlife.org/"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8" Type="http://schemas.openxmlformats.org/officeDocument/2006/relationships/hyperlink" Target="http://www.helpingwildlife.org/" TargetMode="External"/><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p:cNvPicPr>
            <a:picLocks noChangeAspect="1" noChangeArrowheads="1"/>
          </p:cNvPicPr>
          <p:nvPr/>
        </p:nvPicPr>
        <p:blipFill>
          <a:blip r:embed="rId2"/>
          <a:srcRect/>
          <a:stretch>
            <a:fillRect/>
          </a:stretch>
        </p:blipFill>
        <p:spPr bwMode="auto">
          <a:xfrm>
            <a:off x="381000" y="228600"/>
            <a:ext cx="3846513" cy="2616200"/>
          </a:xfrm>
          <a:prstGeom prst="rect">
            <a:avLst/>
          </a:prstGeom>
          <a:noFill/>
          <a:ln w="9525">
            <a:noFill/>
            <a:miter lim="800000"/>
            <a:headEnd/>
            <a:tailEnd/>
          </a:ln>
        </p:spPr>
      </p:pic>
      <p:pic>
        <p:nvPicPr>
          <p:cNvPr id="14338" name="Picture 3"/>
          <p:cNvPicPr>
            <a:picLocks noChangeAspect="1" noChangeArrowheads="1"/>
          </p:cNvPicPr>
          <p:nvPr/>
        </p:nvPicPr>
        <p:blipFill>
          <a:blip r:embed="rId3"/>
          <a:srcRect/>
          <a:stretch>
            <a:fillRect/>
          </a:stretch>
        </p:blipFill>
        <p:spPr bwMode="auto">
          <a:xfrm>
            <a:off x="2919413" y="3946525"/>
            <a:ext cx="3938587" cy="3249613"/>
          </a:xfrm>
          <a:prstGeom prst="rect">
            <a:avLst/>
          </a:prstGeom>
          <a:noFill/>
          <a:ln w="9525">
            <a:noFill/>
            <a:miter lim="800000"/>
            <a:headEnd/>
            <a:tailEnd/>
          </a:ln>
        </p:spPr>
      </p:pic>
      <p:sp>
        <p:nvSpPr>
          <p:cNvPr id="4" name="TextBox 3"/>
          <p:cNvSpPr txBox="1"/>
          <p:nvPr/>
        </p:nvSpPr>
        <p:spPr>
          <a:xfrm>
            <a:off x="247261" y="2778968"/>
            <a:ext cx="6324600" cy="1200329"/>
          </a:xfrm>
          <a:prstGeom prst="rect">
            <a:avLst/>
          </a:prstGeom>
          <a:noFill/>
        </p:spPr>
        <p:txBody>
          <a:bodyPr>
            <a:spAutoFit/>
          </a:bodyPr>
          <a:lstStyle/>
          <a:p>
            <a:pPr algn="ctr" fontAlgn="auto">
              <a:spcBef>
                <a:spcPts val="0"/>
              </a:spcBef>
              <a:spcAft>
                <a:spcPts val="0"/>
              </a:spcAft>
              <a:defRPr/>
            </a:pPr>
            <a:r>
              <a:rPr lang="en-US" sz="3600" b="1" dirty="0">
                <a:ln w="12700">
                  <a:solidFill>
                    <a:schemeClr val="tx1"/>
                  </a:solidFill>
                </a:ln>
                <a:solidFill>
                  <a:srgbClr val="663300"/>
                </a:solidFill>
                <a:latin typeface="Arial Narrow" panose="020B0606020202030204" pitchFamily="34" charset="0"/>
              </a:rPr>
              <a:t>Wildlife In Need Center  </a:t>
            </a:r>
          </a:p>
          <a:p>
            <a:pPr algn="ctr" fontAlgn="auto">
              <a:spcBef>
                <a:spcPts val="0"/>
              </a:spcBef>
              <a:spcAft>
                <a:spcPts val="0"/>
              </a:spcAft>
              <a:defRPr/>
            </a:pPr>
            <a:r>
              <a:rPr lang="en-US" sz="3600" b="1" dirty="0" smtClean="0">
                <a:ln w="12700">
                  <a:solidFill>
                    <a:schemeClr val="tx1"/>
                  </a:solidFill>
                </a:ln>
                <a:solidFill>
                  <a:srgbClr val="663300"/>
                </a:solidFill>
                <a:latin typeface="Arial Narrow" panose="020B0606020202030204" pitchFamily="34" charset="0"/>
              </a:rPr>
              <a:t>Annual Report 2014 </a:t>
            </a:r>
            <a:endParaRPr lang="en-US" sz="3600" b="1" dirty="0">
              <a:ln w="12700">
                <a:solidFill>
                  <a:schemeClr val="tx1"/>
                </a:solidFill>
              </a:ln>
              <a:solidFill>
                <a:srgbClr val="663300"/>
              </a:solidFill>
              <a:latin typeface="Arial Narrow" panose="020B0606020202030204" pitchFamily="34" charset="0"/>
            </a:endParaRPr>
          </a:p>
        </p:txBody>
      </p:sp>
      <p:sp>
        <p:nvSpPr>
          <p:cNvPr id="14340" name="TextBox 4"/>
          <p:cNvSpPr txBox="1">
            <a:spLocks noChangeArrowheads="1"/>
          </p:cNvSpPr>
          <p:nvPr/>
        </p:nvSpPr>
        <p:spPr bwMode="auto">
          <a:xfrm>
            <a:off x="2590800" y="7162800"/>
            <a:ext cx="4267200" cy="1016000"/>
          </a:xfrm>
          <a:prstGeom prst="rect">
            <a:avLst/>
          </a:prstGeom>
          <a:noFill/>
          <a:ln w="9525">
            <a:noFill/>
            <a:miter lim="800000"/>
            <a:headEnd/>
            <a:tailEnd/>
          </a:ln>
        </p:spPr>
        <p:txBody>
          <a:bodyPr>
            <a:spAutoFit/>
          </a:bodyPr>
          <a:lstStyle/>
          <a:p>
            <a:pPr algn="ctr">
              <a:spcBef>
                <a:spcPct val="50000"/>
              </a:spcBef>
            </a:pPr>
            <a:r>
              <a:rPr lang="en-US" altLang="en-US" sz="2000" b="1" dirty="0">
                <a:latin typeface="Felix Titling" pitchFamily="82" charset="0"/>
              </a:rPr>
              <a:t>Connecting people and wildlife through education and rehabilitation since 1994</a:t>
            </a:r>
          </a:p>
        </p:txBody>
      </p:sp>
      <p:pic>
        <p:nvPicPr>
          <p:cNvPr id="14341" name="Picture 4"/>
          <p:cNvPicPr>
            <a:picLocks noChangeAspect="1" noChangeArrowheads="1"/>
          </p:cNvPicPr>
          <p:nvPr/>
        </p:nvPicPr>
        <p:blipFill>
          <a:blip r:embed="rId4"/>
          <a:srcRect/>
          <a:stretch>
            <a:fillRect/>
          </a:stretch>
        </p:blipFill>
        <p:spPr bwMode="auto">
          <a:xfrm>
            <a:off x="192088" y="6861175"/>
            <a:ext cx="2236787" cy="1597025"/>
          </a:xfrm>
          <a:prstGeom prst="rect">
            <a:avLst/>
          </a:prstGeom>
          <a:noFill/>
          <a:ln w="9525">
            <a:noFill/>
            <a:miter lim="800000"/>
            <a:headEnd/>
            <a:tailEnd/>
          </a:ln>
        </p:spPr>
      </p:pic>
      <p:sp>
        <p:nvSpPr>
          <p:cNvPr id="14342" name="Rectangle 1"/>
          <p:cNvSpPr>
            <a:spLocks noChangeArrowheads="1"/>
          </p:cNvSpPr>
          <p:nvPr/>
        </p:nvSpPr>
        <p:spPr bwMode="auto">
          <a:xfrm>
            <a:off x="3716338" y="8088313"/>
            <a:ext cx="2344737" cy="369887"/>
          </a:xfrm>
          <a:prstGeom prst="rect">
            <a:avLst/>
          </a:prstGeom>
          <a:noFill/>
          <a:ln w="9525">
            <a:noFill/>
            <a:miter lim="800000"/>
            <a:headEnd/>
            <a:tailEnd/>
          </a:ln>
        </p:spPr>
        <p:txBody>
          <a:bodyPr wrap="none">
            <a:spAutoFit/>
          </a:bodyPr>
          <a:lstStyle/>
          <a:p>
            <a:r>
              <a:rPr lang="en-US" altLang="en-US" b="1" dirty="0">
                <a:latin typeface="Arial Narrow" pitchFamily="34" charset="0"/>
                <a:hlinkClick r:id="rId5"/>
              </a:rPr>
              <a:t>www.helpingwildlife.org</a:t>
            </a:r>
            <a:endParaRPr lang="en-US" altLang="en-US" b="1" dirty="0">
              <a:latin typeface="Arial Narrow"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76201"/>
            <a:ext cx="6858000" cy="954107"/>
          </a:xfrm>
          <a:prstGeom prst="rect">
            <a:avLst/>
          </a:prstGeom>
          <a:noFill/>
        </p:spPr>
        <p:txBody>
          <a:bodyPr>
            <a:spAutoFit/>
          </a:bodyPr>
          <a:lstStyle/>
          <a:p>
            <a:pPr algn="ctr" fontAlgn="auto">
              <a:spcBef>
                <a:spcPts val="0"/>
              </a:spcBef>
              <a:spcAft>
                <a:spcPts val="0"/>
              </a:spcAft>
              <a:defRPr/>
            </a:pPr>
            <a:r>
              <a:rPr lang="en-US" sz="2800" b="1" dirty="0">
                <a:ln w="12700">
                  <a:solidFill>
                    <a:schemeClr val="tx1"/>
                  </a:solidFill>
                </a:ln>
                <a:solidFill>
                  <a:srgbClr val="663300"/>
                </a:solidFill>
                <a:latin typeface="Arial Narrow" panose="020B0606020202030204" pitchFamily="34" charset="0"/>
              </a:rPr>
              <a:t>Wildlife In Need Center making a difference!</a:t>
            </a:r>
          </a:p>
          <a:p>
            <a:pPr algn="ctr" fontAlgn="auto">
              <a:spcBef>
                <a:spcPts val="0"/>
              </a:spcBef>
              <a:spcAft>
                <a:spcPts val="0"/>
              </a:spcAft>
              <a:defRPr/>
            </a:pPr>
            <a:endParaRPr lang="en-US" sz="2800" dirty="0">
              <a:latin typeface="+mn-lt"/>
            </a:endParaRPr>
          </a:p>
        </p:txBody>
      </p:sp>
      <p:pic>
        <p:nvPicPr>
          <p:cNvPr id="24578" name="Picture 2"/>
          <p:cNvPicPr>
            <a:picLocks noChangeAspect="1" noChangeArrowheads="1"/>
          </p:cNvPicPr>
          <p:nvPr/>
        </p:nvPicPr>
        <p:blipFill>
          <a:blip r:embed="rId2"/>
          <a:srcRect/>
          <a:stretch>
            <a:fillRect/>
          </a:stretch>
        </p:blipFill>
        <p:spPr bwMode="auto">
          <a:xfrm>
            <a:off x="914400" y="1782763"/>
            <a:ext cx="5029200" cy="5578475"/>
          </a:xfrm>
          <a:prstGeom prst="rect">
            <a:avLst/>
          </a:prstGeom>
          <a:noFill/>
          <a:ln w="9525">
            <a:noFill/>
            <a:miter lim="800000"/>
            <a:headEnd/>
            <a:tailEnd/>
          </a:ln>
        </p:spPr>
      </p:pic>
      <p:sp>
        <p:nvSpPr>
          <p:cNvPr id="24579" name="TextBox 5"/>
          <p:cNvSpPr txBox="1">
            <a:spLocks noChangeArrowheads="1"/>
          </p:cNvSpPr>
          <p:nvPr/>
        </p:nvSpPr>
        <p:spPr bwMode="auto">
          <a:xfrm>
            <a:off x="304800" y="685800"/>
            <a:ext cx="6248400" cy="8710077"/>
          </a:xfrm>
          <a:prstGeom prst="rect">
            <a:avLst/>
          </a:prstGeom>
          <a:noFill/>
          <a:ln w="9525">
            <a:noFill/>
            <a:miter lim="800000"/>
            <a:headEnd/>
            <a:tailEnd/>
          </a:ln>
        </p:spPr>
        <p:txBody>
          <a:bodyPr wrap="square">
            <a:spAutoFit/>
          </a:bodyPr>
          <a:lstStyle/>
          <a:p>
            <a:r>
              <a:rPr lang="en-US" sz="1400" b="1" u="sng" dirty="0" smtClean="0">
                <a:solidFill>
                  <a:srgbClr val="003300"/>
                </a:solidFill>
                <a:latin typeface="Vijaya" panose="020B0604020202020204" pitchFamily="34" charset="0"/>
                <a:ea typeface="Microsoft JhengHei" panose="020B0604030504040204" pitchFamily="34" charset="-120"/>
                <a:cs typeface="Vijaya" panose="020B0604020202020204" pitchFamily="34" charset="0"/>
              </a:rPr>
              <a:t>Education Program</a:t>
            </a:r>
            <a:r>
              <a:rPr lang="en-US" sz="1400" b="1" dirty="0" smtClean="0">
                <a:solidFill>
                  <a:srgbClr val="003300"/>
                </a:solidFill>
                <a:latin typeface="Vijaya" panose="020B0604020202020204" pitchFamily="34" charset="0"/>
                <a:ea typeface="Microsoft JhengHei" panose="020B0604030504040204" pitchFamily="34" charset="-120"/>
                <a:cs typeface="Vijaya" panose="020B0604020202020204" pitchFamily="34" charset="0"/>
              </a:rPr>
              <a:t>: In October we attended a Raptor Education Program at  WINC.  Both of us were so impressed with your educator, Leslie Kiehl.  She has such rapport with the raptors and they respond to her with comfort and understanding.  She is a great representative for the Center.  We also applaud your mission to help people in Waukesha County understand the importance of wildlife in our lives.  Not only do birds and animals add joy for us, they are a significant part of our ecosystem. Thank you for all the work your organization does to make Waukesha a better home for all it citizens, including our wildlife.  We are fortunate to have your agency in Waukesha County…Emily and George Lorenz</a:t>
            </a:r>
          </a:p>
          <a:p>
            <a:endParaRPr lang="en-US" sz="1400" b="1" dirty="0" smtClean="0">
              <a:solidFill>
                <a:srgbClr val="003300"/>
              </a:solidFill>
              <a:latin typeface="Vijaya" panose="020B0604020202020204" pitchFamily="34" charset="0"/>
              <a:ea typeface="Microsoft JhengHei" panose="020B0604030504040204" pitchFamily="34" charset="-120"/>
              <a:cs typeface="Vijaya" panose="020B0604020202020204" pitchFamily="34" charset="0"/>
            </a:endParaRPr>
          </a:p>
          <a:p>
            <a:r>
              <a:rPr lang="en-US" sz="1400" b="1" u="sng" dirty="0" smtClean="0">
                <a:latin typeface="Vijaya" panose="020B0604020202020204" pitchFamily="34" charset="0"/>
                <a:ea typeface="Microsoft JhengHei" panose="020B0604030504040204" pitchFamily="34" charset="-120"/>
                <a:cs typeface="Vijaya" panose="020B0604020202020204" pitchFamily="34" charset="0"/>
              </a:rPr>
              <a:t>Education Program</a:t>
            </a:r>
            <a:r>
              <a:rPr lang="en-US" sz="1400" b="1" dirty="0" smtClean="0">
                <a:latin typeface="Vijaya" panose="020B0604020202020204" pitchFamily="34" charset="0"/>
                <a:ea typeface="Microsoft JhengHei" panose="020B0604030504040204" pitchFamily="34" charset="-120"/>
                <a:cs typeface="Vijaya" panose="020B0604020202020204" pitchFamily="34" charset="0"/>
              </a:rPr>
              <a:t>: Wonderful experience for old and young alike.   Professionally executed by knowledgeable WINC staff.  It was a great gift from friend to friend….Rosemarie and Dean Buntrock</a:t>
            </a:r>
          </a:p>
          <a:p>
            <a:endParaRPr lang="en-US" sz="1400" b="1" dirty="0" smtClean="0">
              <a:latin typeface="Vijaya" panose="020B0604020202020204" pitchFamily="34" charset="0"/>
              <a:ea typeface="Microsoft JhengHei" panose="020B0604030504040204" pitchFamily="34" charset="-120"/>
              <a:cs typeface="Vijaya" panose="020B0604020202020204" pitchFamily="34" charset="0"/>
            </a:endParaRPr>
          </a:p>
          <a:p>
            <a:r>
              <a:rPr lang="en-US" sz="1400" b="1" u="sng" dirty="0" smtClean="0">
                <a:solidFill>
                  <a:srgbClr val="003300"/>
                </a:solidFill>
                <a:latin typeface="Vijaya" panose="020B0604020202020204" pitchFamily="34" charset="0"/>
                <a:ea typeface="Microsoft JhengHei" panose="020B0604030504040204" pitchFamily="34" charset="-120"/>
                <a:cs typeface="Vijaya" panose="020B0604020202020204" pitchFamily="34" charset="0"/>
              </a:rPr>
              <a:t> Phone Consultation: </a:t>
            </a:r>
            <a:r>
              <a:rPr lang="en-US" sz="1400" b="1" dirty="0" smtClean="0">
                <a:solidFill>
                  <a:srgbClr val="003300"/>
                </a:solidFill>
                <a:latin typeface="Vijaya" panose="020B0604020202020204" pitchFamily="34" charset="0"/>
                <a:ea typeface="Microsoft JhengHei" panose="020B0604030504040204" pitchFamily="34" charset="-120"/>
                <a:cs typeface="Vijaya" panose="020B0604020202020204" pitchFamily="34" charset="0"/>
              </a:rPr>
              <a:t>I do want to thank  your staff for taking the time to help us with the baby bats that we were finding all over our indoor arena. It started out to be so challenging trying to find anyone with the expertise on helping these bats who seemed to have lost their way.  It was great to talk to someone with the patience and understanding of these misunderstood mammals. Sadly they are now endangered and need our voices more then ever….Jody Riesberg</a:t>
            </a:r>
          </a:p>
          <a:p>
            <a:pPr fontAlgn="t"/>
            <a:endParaRPr lang="en-US" sz="1400" b="1" dirty="0" smtClean="0">
              <a:latin typeface="Vijaya" panose="020B0604020202020204" pitchFamily="34" charset="0"/>
              <a:ea typeface="Microsoft JhengHei" panose="020B0604030504040204" pitchFamily="34" charset="-120"/>
              <a:cs typeface="Vijaya" panose="020B0604020202020204" pitchFamily="34" charset="0"/>
            </a:endParaRPr>
          </a:p>
          <a:p>
            <a:pPr fontAlgn="t"/>
            <a:r>
              <a:rPr lang="en-US" sz="1400" b="1" u="sng" dirty="0" smtClean="0">
                <a:latin typeface="Vijaya" panose="020B0604020202020204" pitchFamily="34" charset="0"/>
                <a:ea typeface="Microsoft JhengHei" panose="020B0604030504040204" pitchFamily="34" charset="-120"/>
                <a:cs typeface="Vijaya" panose="020B0604020202020204" pitchFamily="34" charset="0"/>
              </a:rPr>
              <a:t>WINC Mission Supporter</a:t>
            </a:r>
            <a:r>
              <a:rPr lang="en-US" sz="1400" b="1" dirty="0" smtClean="0">
                <a:latin typeface="Vijaya" panose="020B0604020202020204" pitchFamily="34" charset="0"/>
                <a:ea typeface="Microsoft JhengHei" panose="020B0604030504040204" pitchFamily="34" charset="-120"/>
                <a:cs typeface="Vijaya" panose="020B0604020202020204" pitchFamily="34" charset="0"/>
              </a:rPr>
              <a:t>:  Mary and I did rehab and foster care out of our home for fifteen years.  We realized that the long term answer for helping the animals is a Center like WINC with dedicated Staff and Volunteers to do this task 24/7…Tom and Mary Roberts</a:t>
            </a:r>
          </a:p>
          <a:p>
            <a:endParaRPr lang="en-US" sz="1400" b="1" dirty="0" smtClean="0">
              <a:latin typeface="Vijaya" panose="020B0604020202020204" pitchFamily="34" charset="0"/>
              <a:ea typeface="Microsoft JhengHei" panose="020B0604030504040204" pitchFamily="34" charset="-120"/>
              <a:cs typeface="Vijaya" panose="020B0604020202020204" pitchFamily="34" charset="0"/>
            </a:endParaRPr>
          </a:p>
          <a:p>
            <a:r>
              <a:rPr lang="en-US" sz="1400" b="1" u="sng" dirty="0" smtClean="0">
                <a:solidFill>
                  <a:srgbClr val="003300"/>
                </a:solidFill>
                <a:latin typeface="Vijaya" panose="020B0604020202020204" pitchFamily="34" charset="0"/>
                <a:ea typeface="Microsoft JhengHei" panose="020B0604030504040204" pitchFamily="34" charset="-120"/>
                <a:cs typeface="Vijaya" panose="020B0604020202020204" pitchFamily="34" charset="0"/>
              </a:rPr>
              <a:t>Animal Care</a:t>
            </a:r>
            <a:r>
              <a:rPr lang="en-US" sz="1400" b="1" dirty="0" smtClean="0">
                <a:solidFill>
                  <a:srgbClr val="003300"/>
                </a:solidFill>
                <a:latin typeface="Vijaya" panose="020B0604020202020204" pitchFamily="34" charset="0"/>
                <a:ea typeface="Microsoft JhengHei" panose="020B0604030504040204" pitchFamily="34" charset="-120"/>
                <a:cs typeface="Vijaya" panose="020B0604020202020204" pitchFamily="34" charset="0"/>
              </a:rPr>
              <a:t>: Testimony on an injured Red-Tailed Hawk…After calling WINC, I was told to bring her right in. The relief I felt knowing someone was there to help.. When I drove up....Within seconds Mandy came running out with her big gloves and carrier. The wing was so damaged I thought it was over. The fantastic vet that did the surgery and put back together this wonderful animal was a miracle worker. The amount of time and sacrifice they gave was amazing. I was invited to her release and it brought tears to my eyes to see what had been this broken beauty restored to her former amazing self….Pat Turner</a:t>
            </a:r>
            <a:r>
              <a:rPr lang="en-US" sz="1400" b="1" dirty="0" smtClean="0">
                <a:solidFill>
                  <a:srgbClr val="FF0000"/>
                </a:solidFill>
                <a:latin typeface="Vijaya" panose="020B0604020202020204" pitchFamily="34" charset="0"/>
                <a:ea typeface="Microsoft JhengHei" panose="020B0604030504040204" pitchFamily="34" charset="-120"/>
                <a:cs typeface="Vijaya" panose="020B0604020202020204" pitchFamily="34" charset="0"/>
              </a:rPr>
              <a:t> </a:t>
            </a:r>
          </a:p>
          <a:p>
            <a:endParaRPr lang="en-US" sz="1400" b="1" dirty="0" smtClean="0">
              <a:latin typeface="Vijaya" panose="020B0604020202020204" pitchFamily="34" charset="0"/>
              <a:ea typeface="Microsoft JhengHei" panose="020B0604030504040204" pitchFamily="34" charset="-120"/>
              <a:cs typeface="Vijaya" panose="020B0604020202020204" pitchFamily="34" charset="0"/>
            </a:endParaRPr>
          </a:p>
          <a:p>
            <a:r>
              <a:rPr lang="en-US" sz="1400" b="1" u="sng" dirty="0" smtClean="0">
                <a:latin typeface="Vijaya" panose="020B0604020202020204" pitchFamily="34" charset="0"/>
                <a:ea typeface="Microsoft JhengHei" panose="020B0604030504040204" pitchFamily="34" charset="-120"/>
                <a:cs typeface="Vijaya" panose="020B0604020202020204" pitchFamily="34" charset="0"/>
              </a:rPr>
              <a:t>Education Program:</a:t>
            </a:r>
            <a:r>
              <a:rPr lang="en-US" sz="1400" b="1" dirty="0" smtClean="0">
                <a:latin typeface="Vijaya" panose="020B0604020202020204" pitchFamily="34" charset="0"/>
                <a:ea typeface="Microsoft JhengHei" panose="020B0604030504040204" pitchFamily="34" charset="-120"/>
                <a:cs typeface="Vijaya" panose="020B0604020202020204" pitchFamily="34" charset="0"/>
              </a:rPr>
              <a:t> The education program that we had at the Waukesha school where I teach was wonderful. It exposed our students, who live in the city, to animals that most of them have never seen or heard about before. The little ones were especially interested in the turtles and made pictures and wrote about them. Our older students were fascinated about animal rehabilitation and why the animals come to the wildlife center. They were particularly interested in imprinting. We read books about wildlife rehabilitation. The knowledge they gained from the WINC presentation gave our students so much information and knowledge that they hadn't had before. Mandy and Angela did an excellent job. Thank you so much for coming out into the community and providing this knowledge!... Lynn Rice</a:t>
            </a:r>
          </a:p>
          <a:p>
            <a:endParaRPr lang="en-US" sz="1400" dirty="0" smtClean="0">
              <a:latin typeface="Vijaya" panose="020B0604020202020204" pitchFamily="34" charset="0"/>
              <a:ea typeface="Microsoft JhengHei" panose="020B0604030504040204" pitchFamily="34" charset="-120"/>
              <a:cs typeface="Vijaya" panose="020B0604020202020204" pitchFamily="34" charset="0"/>
            </a:endParaRPr>
          </a:p>
          <a:p>
            <a:endParaRPr lang="en-US" sz="1400" b="1" dirty="0" smtClean="0">
              <a:latin typeface="Vijaya" panose="020B0604020202020204" pitchFamily="34" charset="0"/>
              <a:ea typeface="Microsoft JhengHei" panose="020B0604030504040204" pitchFamily="34" charset="-120"/>
              <a:cs typeface="Vijaya" panose="020B0604020202020204" pitchFamily="34" charset="0"/>
            </a:endParaRPr>
          </a:p>
          <a:p>
            <a:endParaRPr lang="en-US" sz="1400" b="1" dirty="0">
              <a:latin typeface="Vijaya" panose="020B0604020202020204" pitchFamily="34" charset="0"/>
              <a:ea typeface="Microsoft JhengHei" panose="020B0604030504040204" pitchFamily="34" charset="-120"/>
              <a:cs typeface="Vijaya" panose="020B06040202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8"/>
          <p:cNvPicPr>
            <a:picLocks noChangeAspect="1" noChangeArrowheads="1"/>
          </p:cNvPicPr>
          <p:nvPr/>
        </p:nvPicPr>
        <p:blipFill>
          <a:blip r:embed="rId2"/>
          <a:srcRect/>
          <a:stretch>
            <a:fillRect/>
          </a:stretch>
        </p:blipFill>
        <p:spPr bwMode="auto">
          <a:xfrm>
            <a:off x="914400" y="2235200"/>
            <a:ext cx="5029200" cy="5580063"/>
          </a:xfrm>
          <a:prstGeom prst="rect">
            <a:avLst/>
          </a:prstGeom>
          <a:noFill/>
          <a:ln w="9525">
            <a:noFill/>
            <a:miter lim="800000"/>
            <a:headEnd/>
            <a:tailEnd/>
          </a:ln>
        </p:spPr>
      </p:pic>
      <p:sp>
        <p:nvSpPr>
          <p:cNvPr id="3" name="Rectangle 5"/>
          <p:cNvSpPr txBox="1">
            <a:spLocks noChangeArrowheads="1"/>
          </p:cNvSpPr>
          <p:nvPr/>
        </p:nvSpPr>
        <p:spPr>
          <a:xfrm>
            <a:off x="814316" y="114300"/>
            <a:ext cx="2552700" cy="7874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lnSpc>
                <a:spcPct val="80000"/>
              </a:lnSpc>
              <a:spcAft>
                <a:spcPts val="0"/>
              </a:spcAft>
              <a:buFontTx/>
              <a:buNone/>
              <a:defRPr/>
            </a:pPr>
            <a:r>
              <a:rPr lang="en-US" altLang="en-US" sz="1800" b="1" dirty="0" smtClean="0">
                <a:latin typeface="Aparajita" panose="020B0604020202020204" pitchFamily="34" charset="0"/>
                <a:ea typeface="Microsoft JhengHei" panose="020B0604030504040204" pitchFamily="34" charset="-120"/>
                <a:cs typeface="Aparajita" panose="020B0604020202020204" pitchFamily="34" charset="0"/>
              </a:rPr>
              <a:t>Board of Directors  2014</a:t>
            </a:r>
          </a:p>
          <a:p>
            <a:pPr fontAlgn="auto">
              <a:lnSpc>
                <a:spcPct val="80000"/>
              </a:lnSpc>
              <a:spcAft>
                <a:spcPts val="0"/>
              </a:spcAft>
              <a:buFontTx/>
              <a:buNone/>
              <a:defRPr/>
            </a:pPr>
            <a:endParaRPr lang="en-US" altLang="en-US" sz="2400" b="1" dirty="0" smtClean="0">
              <a:latin typeface="Aparajita" panose="020B0604020202020204" pitchFamily="34" charset="0"/>
              <a:ea typeface="Microsoft JhengHei" panose="020B0604030504040204" pitchFamily="34" charset="-120"/>
              <a:cs typeface="Aparajita" panose="020B0604020202020204" pitchFamily="34" charset="0"/>
            </a:endParaRPr>
          </a:p>
          <a:p>
            <a:pPr marL="0" indent="0" fontAlgn="auto">
              <a:lnSpc>
                <a:spcPct val="80000"/>
              </a:lnSpc>
              <a:spcAft>
                <a:spcPts val="0"/>
              </a:spcAft>
              <a:buNone/>
              <a:defRPr/>
            </a:pPr>
            <a:r>
              <a:rPr lang="en-US" altLang="en-US" sz="1600" b="1" dirty="0" smtClean="0">
                <a:latin typeface="Aparajita" panose="020B0604020202020204" pitchFamily="34" charset="0"/>
                <a:ea typeface="Microsoft JhengHei" panose="020B0604030504040204" pitchFamily="34" charset="-120"/>
                <a:cs typeface="Aparajita" panose="020B0604020202020204" pitchFamily="34" charset="0"/>
              </a:rPr>
              <a:t>Holly </a:t>
            </a:r>
            <a:r>
              <a:rPr lang="en-US" sz="1600" b="1" dirty="0" smtClean="0">
                <a:latin typeface="Aparajita" panose="020B0604020202020204" pitchFamily="34" charset="0"/>
                <a:ea typeface="Microsoft JhengHei" panose="020B0604030504040204" pitchFamily="34" charset="-120"/>
                <a:cs typeface="Aparajita" panose="020B0604020202020204" pitchFamily="34" charset="0"/>
              </a:rPr>
              <a:t>Schlenvogt</a:t>
            </a:r>
            <a:endParaRPr lang="en-US" altLang="en-US" sz="1600" b="1" dirty="0" smtClean="0">
              <a:latin typeface="Aparajita" panose="020B0604020202020204" pitchFamily="34" charset="0"/>
              <a:ea typeface="Microsoft JhengHei" panose="020B0604030504040204" pitchFamily="34" charset="-120"/>
              <a:cs typeface="Aparajita" panose="020B0604020202020204" pitchFamily="34" charset="0"/>
            </a:endParaRPr>
          </a:p>
          <a:p>
            <a:pPr marL="0" indent="0" fontAlgn="auto">
              <a:lnSpc>
                <a:spcPct val="80000"/>
              </a:lnSpc>
              <a:spcAft>
                <a:spcPts val="0"/>
              </a:spcAft>
              <a:buNone/>
              <a:defRPr/>
            </a:pPr>
            <a:r>
              <a:rPr lang="en-US" altLang="en-US" sz="1600" b="1" i="1" dirty="0" smtClean="0">
                <a:latin typeface="Aparajita" panose="020B0604020202020204" pitchFamily="34" charset="0"/>
                <a:ea typeface="Microsoft JhengHei" panose="020B0604030504040204" pitchFamily="34" charset="-120"/>
                <a:cs typeface="Aparajita" panose="020B0604020202020204" pitchFamily="34" charset="0"/>
              </a:rPr>
              <a:t>President</a:t>
            </a:r>
          </a:p>
          <a:p>
            <a:pPr marL="0" indent="0" fontAlgn="auto">
              <a:lnSpc>
                <a:spcPct val="80000"/>
              </a:lnSpc>
              <a:spcAft>
                <a:spcPts val="0"/>
              </a:spcAft>
              <a:buNone/>
              <a:defRPr/>
            </a:pPr>
            <a:endParaRPr lang="en-US" altLang="en-US" sz="1600" b="1" dirty="0" smtClean="0">
              <a:latin typeface="Aparajita" panose="020B0604020202020204" pitchFamily="34" charset="0"/>
              <a:ea typeface="Microsoft JhengHei" panose="020B0604030504040204" pitchFamily="34" charset="-120"/>
              <a:cs typeface="Aparajita" panose="020B0604020202020204" pitchFamily="34" charset="0"/>
            </a:endParaRPr>
          </a:p>
          <a:p>
            <a:pPr marL="0" indent="0" fontAlgn="auto">
              <a:lnSpc>
                <a:spcPct val="80000"/>
              </a:lnSpc>
              <a:spcAft>
                <a:spcPts val="0"/>
              </a:spcAft>
              <a:buNone/>
              <a:defRPr/>
            </a:pPr>
            <a:r>
              <a:rPr lang="en-US" altLang="en-US" sz="1600" b="1" dirty="0" smtClean="0">
                <a:latin typeface="Aparajita" panose="020B0604020202020204" pitchFamily="34" charset="0"/>
                <a:ea typeface="Microsoft JhengHei" panose="020B0604030504040204" pitchFamily="34" charset="-120"/>
                <a:cs typeface="Aparajita" panose="020B0604020202020204" pitchFamily="34" charset="0"/>
              </a:rPr>
              <a:t>John Rodell </a:t>
            </a:r>
          </a:p>
          <a:p>
            <a:pPr marL="0" indent="0" fontAlgn="auto">
              <a:lnSpc>
                <a:spcPct val="80000"/>
              </a:lnSpc>
              <a:spcAft>
                <a:spcPts val="0"/>
              </a:spcAft>
              <a:buNone/>
              <a:defRPr/>
            </a:pPr>
            <a:r>
              <a:rPr lang="en-US" altLang="en-US" sz="1600" b="1" i="1" dirty="0" smtClean="0">
                <a:latin typeface="Aparajita" panose="020B0604020202020204" pitchFamily="34" charset="0"/>
                <a:ea typeface="Microsoft JhengHei" panose="020B0604030504040204" pitchFamily="34" charset="-120"/>
                <a:cs typeface="Aparajita" panose="020B0604020202020204" pitchFamily="34" charset="0"/>
              </a:rPr>
              <a:t>Past President</a:t>
            </a:r>
          </a:p>
          <a:p>
            <a:pPr marL="0" indent="0" fontAlgn="auto">
              <a:lnSpc>
                <a:spcPct val="80000"/>
              </a:lnSpc>
              <a:spcAft>
                <a:spcPts val="0"/>
              </a:spcAft>
              <a:buNone/>
              <a:defRPr/>
            </a:pPr>
            <a:endParaRPr lang="en-US" altLang="en-US" sz="1600" b="1" i="1" dirty="0" smtClean="0">
              <a:latin typeface="Aparajita" panose="020B0604020202020204" pitchFamily="34" charset="0"/>
              <a:ea typeface="Microsoft JhengHei" panose="020B0604030504040204" pitchFamily="34" charset="-120"/>
              <a:cs typeface="Aparajita" panose="020B0604020202020204" pitchFamily="34" charset="0"/>
            </a:endParaRPr>
          </a:p>
          <a:p>
            <a:pPr marL="0" indent="0" fontAlgn="auto">
              <a:lnSpc>
                <a:spcPct val="80000"/>
              </a:lnSpc>
              <a:spcAft>
                <a:spcPts val="0"/>
              </a:spcAft>
              <a:buNone/>
              <a:defRPr/>
            </a:pPr>
            <a:r>
              <a:rPr lang="en-US" altLang="en-US" sz="1600" b="1" dirty="0" smtClean="0">
                <a:latin typeface="Aparajita" panose="020B0604020202020204" pitchFamily="34" charset="0"/>
                <a:ea typeface="Microsoft JhengHei" panose="020B0604030504040204" pitchFamily="34" charset="-120"/>
                <a:cs typeface="Aparajita" panose="020B0604020202020204" pitchFamily="34" charset="0"/>
              </a:rPr>
              <a:t>Wayne Grandy </a:t>
            </a:r>
          </a:p>
          <a:p>
            <a:pPr marL="0" indent="0" fontAlgn="auto">
              <a:lnSpc>
                <a:spcPct val="80000"/>
              </a:lnSpc>
              <a:spcAft>
                <a:spcPts val="0"/>
              </a:spcAft>
              <a:buNone/>
              <a:defRPr/>
            </a:pPr>
            <a:r>
              <a:rPr lang="en-US" altLang="en-US" sz="1600" b="1" i="1" dirty="0" smtClean="0">
                <a:latin typeface="Aparajita" panose="020B0604020202020204" pitchFamily="34" charset="0"/>
                <a:ea typeface="Microsoft JhengHei" panose="020B0604030504040204" pitchFamily="34" charset="-120"/>
                <a:cs typeface="Aparajita" panose="020B0604020202020204" pitchFamily="34" charset="0"/>
              </a:rPr>
              <a:t>Vice President</a:t>
            </a:r>
          </a:p>
          <a:p>
            <a:pPr marL="0" indent="0" fontAlgn="auto">
              <a:lnSpc>
                <a:spcPct val="80000"/>
              </a:lnSpc>
              <a:spcAft>
                <a:spcPts val="0"/>
              </a:spcAft>
              <a:buNone/>
              <a:defRPr/>
            </a:pPr>
            <a:endParaRPr lang="en-US" altLang="en-US" sz="1600" b="1" i="1" dirty="0" smtClean="0">
              <a:latin typeface="Aparajita" panose="020B0604020202020204" pitchFamily="34" charset="0"/>
              <a:ea typeface="Microsoft JhengHei" panose="020B0604030504040204" pitchFamily="34" charset="-120"/>
              <a:cs typeface="Aparajita" panose="020B0604020202020204" pitchFamily="34" charset="0"/>
            </a:endParaRPr>
          </a:p>
          <a:p>
            <a:pPr marL="0" indent="0" fontAlgn="auto">
              <a:lnSpc>
                <a:spcPct val="80000"/>
              </a:lnSpc>
              <a:spcAft>
                <a:spcPts val="0"/>
              </a:spcAft>
              <a:buNone/>
              <a:defRPr/>
            </a:pPr>
            <a:r>
              <a:rPr lang="en-US" altLang="en-US" sz="1600" b="1" dirty="0" smtClean="0">
                <a:latin typeface="Aparajita" panose="020B0604020202020204" pitchFamily="34" charset="0"/>
                <a:ea typeface="Microsoft JhengHei" panose="020B0604030504040204" pitchFamily="34" charset="-120"/>
                <a:cs typeface="Aparajita" panose="020B0604020202020204" pitchFamily="34" charset="0"/>
              </a:rPr>
              <a:t>Michael Guzniczak</a:t>
            </a:r>
          </a:p>
          <a:p>
            <a:pPr marL="0" indent="0" fontAlgn="auto">
              <a:lnSpc>
                <a:spcPct val="80000"/>
              </a:lnSpc>
              <a:spcAft>
                <a:spcPts val="0"/>
              </a:spcAft>
              <a:buNone/>
              <a:defRPr/>
            </a:pPr>
            <a:r>
              <a:rPr lang="en-US" altLang="en-US" sz="1600" b="1" i="1" dirty="0" smtClean="0">
                <a:latin typeface="Aparajita" panose="020B0604020202020204" pitchFamily="34" charset="0"/>
                <a:ea typeface="Microsoft JhengHei" panose="020B0604030504040204" pitchFamily="34" charset="-120"/>
                <a:cs typeface="Aparajita" panose="020B0604020202020204" pitchFamily="34" charset="0"/>
              </a:rPr>
              <a:t>Treasurer</a:t>
            </a:r>
          </a:p>
          <a:p>
            <a:pPr marL="0" indent="0" fontAlgn="auto">
              <a:lnSpc>
                <a:spcPct val="80000"/>
              </a:lnSpc>
              <a:spcAft>
                <a:spcPts val="0"/>
              </a:spcAft>
              <a:buNone/>
              <a:defRPr/>
            </a:pPr>
            <a:endParaRPr lang="en-US" altLang="en-US" sz="1600" b="1" i="1" dirty="0" smtClean="0">
              <a:latin typeface="Aparajita" panose="020B0604020202020204" pitchFamily="34" charset="0"/>
              <a:ea typeface="Microsoft JhengHei" panose="020B0604030504040204" pitchFamily="34" charset="-120"/>
              <a:cs typeface="Aparajita" panose="020B0604020202020204" pitchFamily="34" charset="0"/>
            </a:endParaRPr>
          </a:p>
          <a:p>
            <a:pPr marL="0" indent="0" fontAlgn="auto">
              <a:lnSpc>
                <a:spcPct val="80000"/>
              </a:lnSpc>
              <a:spcAft>
                <a:spcPts val="0"/>
              </a:spcAft>
              <a:buNone/>
              <a:defRPr/>
            </a:pPr>
            <a:r>
              <a:rPr lang="en-US" altLang="en-US" sz="1600" b="1" dirty="0" smtClean="0">
                <a:latin typeface="Aparajita" panose="020B0604020202020204" pitchFamily="34" charset="0"/>
                <a:ea typeface="Microsoft JhengHei" panose="020B0604030504040204" pitchFamily="34" charset="-120"/>
                <a:cs typeface="Aparajita" panose="020B0604020202020204" pitchFamily="34" charset="0"/>
              </a:rPr>
              <a:t>Kim Banach</a:t>
            </a:r>
          </a:p>
          <a:p>
            <a:pPr marL="0" indent="0" fontAlgn="auto">
              <a:lnSpc>
                <a:spcPct val="80000"/>
              </a:lnSpc>
              <a:spcAft>
                <a:spcPts val="0"/>
              </a:spcAft>
              <a:buNone/>
              <a:defRPr/>
            </a:pPr>
            <a:r>
              <a:rPr lang="en-US" altLang="en-US" sz="1600" b="1" i="1" dirty="0" smtClean="0">
                <a:latin typeface="Aparajita" panose="020B0604020202020204" pitchFamily="34" charset="0"/>
                <a:ea typeface="Microsoft JhengHei" panose="020B0604030504040204" pitchFamily="34" charset="-120"/>
                <a:cs typeface="Aparajita" panose="020B0604020202020204" pitchFamily="34" charset="0"/>
              </a:rPr>
              <a:t>Secretary</a:t>
            </a:r>
          </a:p>
          <a:p>
            <a:pPr marL="0" indent="0" fontAlgn="auto">
              <a:lnSpc>
                <a:spcPct val="80000"/>
              </a:lnSpc>
              <a:spcAft>
                <a:spcPts val="0"/>
              </a:spcAft>
              <a:buNone/>
              <a:defRPr/>
            </a:pPr>
            <a:endParaRPr lang="en-US" altLang="en-US" sz="1600" b="1" i="1" dirty="0" smtClean="0">
              <a:latin typeface="Aparajita" panose="020B0604020202020204" pitchFamily="34" charset="0"/>
              <a:ea typeface="Microsoft JhengHei" panose="020B0604030504040204" pitchFamily="34" charset="-120"/>
              <a:cs typeface="Aparajita" panose="020B0604020202020204" pitchFamily="34" charset="0"/>
            </a:endParaRPr>
          </a:p>
          <a:p>
            <a:pPr marL="0" indent="0" fontAlgn="auto">
              <a:lnSpc>
                <a:spcPct val="80000"/>
              </a:lnSpc>
              <a:spcAft>
                <a:spcPts val="0"/>
              </a:spcAft>
              <a:buNone/>
              <a:defRPr/>
            </a:pPr>
            <a:r>
              <a:rPr lang="en-US" altLang="en-US" sz="1600" b="1" dirty="0" smtClean="0">
                <a:latin typeface="Aparajita" panose="020B0604020202020204" pitchFamily="34" charset="0"/>
                <a:ea typeface="Microsoft JhengHei" panose="020B0604030504040204" pitchFamily="34" charset="-120"/>
                <a:cs typeface="Aparajita" panose="020B0604020202020204" pitchFamily="34" charset="0"/>
              </a:rPr>
              <a:t>Tom </a:t>
            </a:r>
            <a:r>
              <a:rPr lang="en-US" altLang="en-US" sz="1600" b="1" dirty="0">
                <a:latin typeface="Aparajita" panose="020B0604020202020204" pitchFamily="34" charset="0"/>
                <a:ea typeface="Microsoft JhengHei" panose="020B0604030504040204" pitchFamily="34" charset="-120"/>
                <a:cs typeface="Aparajita" panose="020B0604020202020204" pitchFamily="34" charset="0"/>
              </a:rPr>
              <a:t>Gilligan, </a:t>
            </a:r>
            <a:r>
              <a:rPr lang="en-US" altLang="en-US" sz="1600" b="1" dirty="0" smtClean="0">
                <a:latin typeface="Aparajita" panose="020B0604020202020204" pitchFamily="34" charset="0"/>
                <a:ea typeface="Microsoft JhengHei" panose="020B0604030504040204" pitchFamily="34" charset="-120"/>
                <a:cs typeface="Aparajita" panose="020B0604020202020204" pitchFamily="34" charset="0"/>
              </a:rPr>
              <a:t>DVM</a:t>
            </a:r>
          </a:p>
          <a:p>
            <a:pPr marL="0" indent="0" fontAlgn="auto">
              <a:lnSpc>
                <a:spcPct val="80000"/>
              </a:lnSpc>
              <a:spcAft>
                <a:spcPts val="0"/>
              </a:spcAft>
              <a:buNone/>
              <a:defRPr/>
            </a:pPr>
            <a:endParaRPr lang="en-US" altLang="en-US" sz="1600" b="1" dirty="0">
              <a:latin typeface="Aparajita" panose="020B0604020202020204" pitchFamily="34" charset="0"/>
              <a:ea typeface="Microsoft JhengHei" panose="020B0604030504040204" pitchFamily="34" charset="-120"/>
              <a:cs typeface="Aparajita" panose="020B0604020202020204" pitchFamily="34" charset="0"/>
            </a:endParaRPr>
          </a:p>
          <a:p>
            <a:pPr marL="0" indent="0" fontAlgn="auto">
              <a:lnSpc>
                <a:spcPct val="80000"/>
              </a:lnSpc>
              <a:spcAft>
                <a:spcPts val="0"/>
              </a:spcAft>
              <a:buNone/>
              <a:defRPr/>
            </a:pPr>
            <a:r>
              <a:rPr lang="en-US" altLang="en-US" sz="1600" b="1" dirty="0">
                <a:latin typeface="Aparajita" panose="020B0604020202020204" pitchFamily="34" charset="0"/>
                <a:ea typeface="Microsoft JhengHei" panose="020B0604030504040204" pitchFamily="34" charset="-120"/>
                <a:cs typeface="Aparajita" panose="020B0604020202020204" pitchFamily="34" charset="0"/>
              </a:rPr>
              <a:t>Jean McFadden</a:t>
            </a:r>
          </a:p>
          <a:p>
            <a:pPr marL="0" indent="0" fontAlgn="auto">
              <a:lnSpc>
                <a:spcPct val="80000"/>
              </a:lnSpc>
              <a:spcAft>
                <a:spcPts val="0"/>
              </a:spcAft>
              <a:buNone/>
              <a:defRPr/>
            </a:pPr>
            <a:endParaRPr lang="en-US" altLang="en-US" sz="1600" b="1" dirty="0">
              <a:latin typeface="Aparajita" panose="020B0604020202020204" pitchFamily="34" charset="0"/>
              <a:ea typeface="Microsoft JhengHei" panose="020B0604030504040204" pitchFamily="34" charset="-120"/>
              <a:cs typeface="Aparajita" panose="020B0604020202020204" pitchFamily="34" charset="0"/>
            </a:endParaRPr>
          </a:p>
          <a:p>
            <a:pPr marL="0" indent="0" fontAlgn="auto">
              <a:lnSpc>
                <a:spcPct val="80000"/>
              </a:lnSpc>
              <a:spcAft>
                <a:spcPts val="0"/>
              </a:spcAft>
              <a:buNone/>
              <a:defRPr/>
            </a:pPr>
            <a:r>
              <a:rPr lang="en-US" altLang="en-US" sz="1600" b="1" dirty="0" smtClean="0">
                <a:latin typeface="Aparajita" panose="020B0604020202020204" pitchFamily="34" charset="0"/>
                <a:ea typeface="Microsoft JhengHei" panose="020B0604030504040204" pitchFamily="34" charset="-120"/>
                <a:cs typeface="Aparajita" panose="020B0604020202020204" pitchFamily="34" charset="0"/>
              </a:rPr>
              <a:t>Harry </a:t>
            </a:r>
            <a:r>
              <a:rPr lang="en-US" altLang="en-US" sz="1600" b="1" dirty="0">
                <a:latin typeface="Aparajita" panose="020B0604020202020204" pitchFamily="34" charset="0"/>
                <a:ea typeface="Microsoft JhengHei" panose="020B0604030504040204" pitchFamily="34" charset="-120"/>
                <a:cs typeface="Aparajita" panose="020B0604020202020204" pitchFamily="34" charset="0"/>
              </a:rPr>
              <a:t>Muir, </a:t>
            </a:r>
            <a:r>
              <a:rPr lang="en-US" altLang="en-US" sz="1600" b="1" dirty="0" smtClean="0">
                <a:latin typeface="Aparajita" panose="020B0604020202020204" pitchFamily="34" charset="0"/>
                <a:ea typeface="Microsoft JhengHei" panose="020B0604030504040204" pitchFamily="34" charset="-120"/>
                <a:cs typeface="Aparajita" panose="020B0604020202020204" pitchFamily="34" charset="0"/>
              </a:rPr>
              <a:t>PhD</a:t>
            </a:r>
          </a:p>
          <a:p>
            <a:pPr marL="0" indent="0" fontAlgn="auto">
              <a:lnSpc>
                <a:spcPct val="80000"/>
              </a:lnSpc>
              <a:spcAft>
                <a:spcPts val="0"/>
              </a:spcAft>
              <a:buNone/>
              <a:defRPr/>
            </a:pPr>
            <a:endParaRPr lang="en-US" altLang="en-US" sz="1600" b="1" i="1" dirty="0">
              <a:latin typeface="Aparajita" panose="020B0604020202020204" pitchFamily="34" charset="0"/>
              <a:ea typeface="Microsoft JhengHei" panose="020B0604030504040204" pitchFamily="34" charset="-120"/>
              <a:cs typeface="Aparajita" panose="020B0604020202020204" pitchFamily="34" charset="0"/>
            </a:endParaRPr>
          </a:p>
          <a:p>
            <a:pPr marL="0" indent="0" fontAlgn="auto">
              <a:lnSpc>
                <a:spcPct val="80000"/>
              </a:lnSpc>
              <a:spcAft>
                <a:spcPts val="0"/>
              </a:spcAft>
              <a:buNone/>
              <a:defRPr/>
            </a:pPr>
            <a:r>
              <a:rPr lang="en-US" altLang="en-US" sz="1600" b="1" dirty="0">
                <a:latin typeface="Aparajita" panose="020B0604020202020204" pitchFamily="34" charset="0"/>
                <a:ea typeface="Microsoft JhengHei" panose="020B0604030504040204" pitchFamily="34" charset="-120"/>
                <a:cs typeface="Aparajita" panose="020B0604020202020204" pitchFamily="34" charset="0"/>
              </a:rPr>
              <a:t>Dean </a:t>
            </a:r>
            <a:r>
              <a:rPr lang="en-US" sz="1600" b="1" dirty="0">
                <a:latin typeface="Aparajita" panose="020B0604020202020204" pitchFamily="34" charset="0"/>
                <a:ea typeface="Microsoft JhengHei" panose="020B0604030504040204" pitchFamily="34" charset="-120"/>
                <a:cs typeface="Aparajita" panose="020B0604020202020204" pitchFamily="34" charset="0"/>
              </a:rPr>
              <a:t>Pipito</a:t>
            </a:r>
            <a:endParaRPr lang="en-US" altLang="en-US" sz="1600" b="1" dirty="0">
              <a:latin typeface="Aparajita" panose="020B0604020202020204" pitchFamily="34" charset="0"/>
              <a:ea typeface="Microsoft JhengHei" panose="020B0604030504040204" pitchFamily="34" charset="-120"/>
              <a:cs typeface="Aparajita" panose="020B0604020202020204" pitchFamily="34" charset="0"/>
            </a:endParaRPr>
          </a:p>
          <a:p>
            <a:pPr marL="0" indent="0" fontAlgn="auto">
              <a:lnSpc>
                <a:spcPct val="80000"/>
              </a:lnSpc>
              <a:spcAft>
                <a:spcPts val="0"/>
              </a:spcAft>
              <a:buNone/>
              <a:defRPr/>
            </a:pPr>
            <a:endParaRPr lang="en-US" altLang="en-US" sz="1600" b="1" dirty="0" smtClean="0">
              <a:latin typeface="Aparajita" panose="020B0604020202020204" pitchFamily="34" charset="0"/>
              <a:ea typeface="Microsoft JhengHei" panose="020B0604030504040204" pitchFamily="34" charset="-120"/>
              <a:cs typeface="Aparajita" panose="020B0604020202020204" pitchFamily="34" charset="0"/>
            </a:endParaRPr>
          </a:p>
          <a:p>
            <a:pPr marL="0" indent="0" fontAlgn="auto">
              <a:lnSpc>
                <a:spcPct val="80000"/>
              </a:lnSpc>
              <a:spcAft>
                <a:spcPts val="0"/>
              </a:spcAft>
              <a:buNone/>
              <a:defRPr/>
            </a:pPr>
            <a:r>
              <a:rPr lang="en-US" altLang="en-US" sz="1600" b="1" dirty="0" smtClean="0">
                <a:latin typeface="Aparajita" panose="020B0604020202020204" pitchFamily="34" charset="0"/>
                <a:ea typeface="Microsoft JhengHei" panose="020B0604030504040204" pitchFamily="34" charset="-120"/>
                <a:cs typeface="Aparajita" panose="020B0604020202020204" pitchFamily="34" charset="0"/>
              </a:rPr>
              <a:t>Tom Roberts, MD</a:t>
            </a:r>
          </a:p>
          <a:p>
            <a:pPr marL="0" indent="0" fontAlgn="auto">
              <a:lnSpc>
                <a:spcPct val="80000"/>
              </a:lnSpc>
              <a:spcAft>
                <a:spcPts val="0"/>
              </a:spcAft>
              <a:buNone/>
              <a:defRPr/>
            </a:pPr>
            <a:endParaRPr lang="en-US" altLang="en-US" sz="1600" b="1" dirty="0" smtClean="0">
              <a:latin typeface="Aparajita" panose="020B0604020202020204" pitchFamily="34" charset="0"/>
              <a:ea typeface="Microsoft JhengHei" panose="020B0604030504040204" pitchFamily="34" charset="-120"/>
              <a:cs typeface="Aparajita" panose="020B0604020202020204" pitchFamily="34" charset="0"/>
            </a:endParaRPr>
          </a:p>
          <a:p>
            <a:pPr marL="0" indent="0" fontAlgn="auto">
              <a:lnSpc>
                <a:spcPct val="80000"/>
              </a:lnSpc>
              <a:spcAft>
                <a:spcPts val="0"/>
              </a:spcAft>
              <a:buNone/>
              <a:defRPr/>
            </a:pPr>
            <a:r>
              <a:rPr lang="en-US" altLang="en-US" sz="1600" b="1" dirty="0" smtClean="0">
                <a:latin typeface="Aparajita" panose="020B0604020202020204" pitchFamily="34" charset="0"/>
                <a:ea typeface="Microsoft JhengHei" panose="020B0604030504040204" pitchFamily="34" charset="-120"/>
                <a:cs typeface="Aparajita" panose="020B0604020202020204" pitchFamily="34" charset="0"/>
              </a:rPr>
              <a:t>Lynn Wilde</a:t>
            </a:r>
          </a:p>
          <a:p>
            <a:pPr marL="0" indent="0" fontAlgn="auto">
              <a:lnSpc>
                <a:spcPct val="80000"/>
              </a:lnSpc>
              <a:spcAft>
                <a:spcPts val="0"/>
              </a:spcAft>
              <a:buNone/>
              <a:defRPr/>
            </a:pPr>
            <a:endParaRPr lang="en-US" altLang="en-US" sz="1600" b="1" dirty="0" smtClean="0">
              <a:latin typeface="Aparajita" panose="020B0604020202020204" pitchFamily="34" charset="0"/>
              <a:ea typeface="Microsoft JhengHei" panose="020B0604030504040204" pitchFamily="34" charset="-120"/>
              <a:cs typeface="Aparajita" panose="020B0604020202020204" pitchFamily="34" charset="0"/>
            </a:endParaRPr>
          </a:p>
          <a:p>
            <a:pPr marL="0" indent="0" fontAlgn="auto">
              <a:lnSpc>
                <a:spcPct val="80000"/>
              </a:lnSpc>
              <a:spcAft>
                <a:spcPts val="0"/>
              </a:spcAft>
              <a:buNone/>
              <a:defRPr/>
            </a:pPr>
            <a:r>
              <a:rPr lang="en-US" altLang="en-US" sz="1600" b="1" dirty="0" smtClean="0">
                <a:latin typeface="Aparajita" panose="020B0604020202020204" pitchFamily="34" charset="0"/>
                <a:ea typeface="Microsoft JhengHei" panose="020B0604030504040204" pitchFamily="34" charset="-120"/>
                <a:cs typeface="Aparajita" panose="020B0604020202020204" pitchFamily="34" charset="0"/>
              </a:rPr>
              <a:t>Noah Zimmerman, PhD</a:t>
            </a:r>
          </a:p>
          <a:p>
            <a:pPr fontAlgn="auto">
              <a:lnSpc>
                <a:spcPct val="80000"/>
              </a:lnSpc>
              <a:spcAft>
                <a:spcPts val="0"/>
              </a:spcAft>
              <a:defRPr/>
            </a:pPr>
            <a:endParaRPr lang="en-US" altLang="en-US" sz="1600" b="1" dirty="0" smtClean="0">
              <a:latin typeface="Aparajita" panose="020B0604020202020204" pitchFamily="34" charset="0"/>
              <a:ea typeface="Microsoft JhengHei" panose="020B0604030504040204" pitchFamily="34" charset="-120"/>
              <a:cs typeface="Aparajita" panose="020B0604020202020204" pitchFamily="34" charset="0"/>
            </a:endParaRPr>
          </a:p>
          <a:p>
            <a:pPr fontAlgn="auto">
              <a:lnSpc>
                <a:spcPct val="80000"/>
              </a:lnSpc>
              <a:spcAft>
                <a:spcPts val="0"/>
              </a:spcAft>
              <a:defRPr/>
            </a:pPr>
            <a:endParaRPr lang="en-US" altLang="en-US" sz="1600" b="1" dirty="0" smtClean="0">
              <a:latin typeface="Aparajita" panose="020B0604020202020204" pitchFamily="34" charset="0"/>
              <a:ea typeface="Microsoft JhengHei" panose="020B0604030504040204" pitchFamily="34" charset="-120"/>
              <a:cs typeface="Aparajita" panose="020B0604020202020204" pitchFamily="34" charset="0"/>
            </a:endParaRPr>
          </a:p>
        </p:txBody>
      </p:sp>
      <p:sp>
        <p:nvSpPr>
          <p:cNvPr id="25603" name="Rectangle 6"/>
          <p:cNvSpPr txBox="1">
            <a:spLocks noChangeArrowheads="1"/>
          </p:cNvSpPr>
          <p:nvPr/>
        </p:nvSpPr>
        <p:spPr bwMode="auto">
          <a:xfrm>
            <a:off x="3367016" y="114300"/>
            <a:ext cx="2576584" cy="7696200"/>
          </a:xfrm>
          <a:prstGeom prst="rect">
            <a:avLst/>
          </a:prstGeom>
          <a:noFill/>
          <a:ln w="9525">
            <a:noFill/>
            <a:miter lim="800000"/>
            <a:headEnd/>
            <a:tailEnd/>
          </a:ln>
        </p:spPr>
        <p:txBody>
          <a:bodyPr/>
          <a:lstStyle/>
          <a:p>
            <a:pPr marL="342900" indent="-342900">
              <a:lnSpc>
                <a:spcPct val="80000"/>
              </a:lnSpc>
              <a:spcBef>
                <a:spcPct val="20000"/>
              </a:spcBef>
            </a:pPr>
            <a:r>
              <a:rPr lang="en-US" altLang="en-US" b="1" dirty="0">
                <a:latin typeface="Aparajita" panose="020B0604020202020204" pitchFamily="34" charset="0"/>
                <a:ea typeface="Microsoft JhengHei"/>
                <a:cs typeface="Aparajita" panose="020B0604020202020204" pitchFamily="34" charset="0"/>
              </a:rPr>
              <a:t>WINC Staff 2014</a:t>
            </a:r>
          </a:p>
          <a:p>
            <a:pPr marL="342900" indent="-342900">
              <a:lnSpc>
                <a:spcPct val="80000"/>
              </a:lnSpc>
              <a:spcBef>
                <a:spcPct val="20000"/>
              </a:spcBef>
            </a:pPr>
            <a:endParaRPr lang="en-US" altLang="en-US" sz="1600" b="1" i="1" dirty="0">
              <a:latin typeface="Aparajita" panose="020B0604020202020204" pitchFamily="34" charset="0"/>
              <a:ea typeface="Microsoft JhengHei"/>
              <a:cs typeface="Aparajita" panose="020B0604020202020204" pitchFamily="34" charset="0"/>
            </a:endParaRPr>
          </a:p>
          <a:p>
            <a:pPr marL="342900" indent="-342900">
              <a:lnSpc>
                <a:spcPct val="80000"/>
              </a:lnSpc>
              <a:spcBef>
                <a:spcPct val="20000"/>
              </a:spcBef>
            </a:pPr>
            <a:r>
              <a:rPr lang="en-US" altLang="en-US" sz="1600" b="1" dirty="0">
                <a:latin typeface="Aparajita" panose="020B0604020202020204" pitchFamily="34" charset="0"/>
                <a:ea typeface="Microsoft JhengHei"/>
                <a:cs typeface="Aparajita" panose="020B0604020202020204" pitchFamily="34" charset="0"/>
              </a:rPr>
              <a:t>Lisa Rowe</a:t>
            </a:r>
          </a:p>
          <a:p>
            <a:pPr marL="342900" indent="-342900">
              <a:lnSpc>
                <a:spcPct val="80000"/>
              </a:lnSpc>
              <a:spcBef>
                <a:spcPct val="20000"/>
              </a:spcBef>
            </a:pPr>
            <a:r>
              <a:rPr lang="en-US" altLang="en-US" sz="1600" b="1" i="1" dirty="0">
                <a:latin typeface="Aparajita" panose="020B0604020202020204" pitchFamily="34" charset="0"/>
                <a:ea typeface="Microsoft JhengHei"/>
                <a:cs typeface="Aparajita" panose="020B0604020202020204" pitchFamily="34" charset="0"/>
              </a:rPr>
              <a:t>Director of  </a:t>
            </a:r>
            <a:r>
              <a:rPr lang="en-US" altLang="en-US" sz="1600" b="1" i="1" dirty="0" smtClean="0">
                <a:latin typeface="Aparajita" panose="020B0604020202020204" pitchFamily="34" charset="0"/>
                <a:ea typeface="Microsoft JhengHei"/>
                <a:cs typeface="Aparajita" panose="020B0604020202020204" pitchFamily="34" charset="0"/>
              </a:rPr>
              <a:t>Operations</a:t>
            </a:r>
          </a:p>
          <a:p>
            <a:pPr marL="342900" indent="-342900">
              <a:lnSpc>
                <a:spcPct val="80000"/>
              </a:lnSpc>
              <a:spcBef>
                <a:spcPct val="20000"/>
              </a:spcBef>
            </a:pPr>
            <a:endParaRPr lang="en-US" altLang="en-US" sz="1600" b="1" i="1" dirty="0">
              <a:latin typeface="Aparajita" panose="020B0604020202020204" pitchFamily="34" charset="0"/>
              <a:ea typeface="Microsoft JhengHei"/>
              <a:cs typeface="Aparajita" panose="020B0604020202020204" pitchFamily="34" charset="0"/>
            </a:endParaRPr>
          </a:p>
          <a:p>
            <a:pPr marL="342900" indent="-342900">
              <a:lnSpc>
                <a:spcPct val="80000"/>
              </a:lnSpc>
              <a:spcBef>
                <a:spcPct val="20000"/>
              </a:spcBef>
            </a:pPr>
            <a:r>
              <a:rPr lang="en-US" altLang="en-US" sz="1600" b="1" dirty="0">
                <a:latin typeface="Aparajita" panose="020B0604020202020204" pitchFamily="34" charset="0"/>
                <a:ea typeface="Microsoft JhengHei"/>
                <a:cs typeface="Aparajita" panose="020B0604020202020204" pitchFamily="34" charset="0"/>
              </a:rPr>
              <a:t>Danielle Fleischman</a:t>
            </a:r>
          </a:p>
          <a:p>
            <a:pPr marL="342900" indent="-342900">
              <a:lnSpc>
                <a:spcPct val="80000"/>
              </a:lnSpc>
              <a:spcBef>
                <a:spcPct val="20000"/>
              </a:spcBef>
            </a:pPr>
            <a:r>
              <a:rPr lang="en-US" altLang="en-US" sz="1600" b="1" i="1" dirty="0">
                <a:latin typeface="Aparajita" panose="020B0604020202020204" pitchFamily="34" charset="0"/>
                <a:ea typeface="Microsoft JhengHei"/>
                <a:cs typeface="Aparajita" panose="020B0604020202020204" pitchFamily="34" charset="0"/>
              </a:rPr>
              <a:t>Development </a:t>
            </a:r>
            <a:r>
              <a:rPr lang="en-US" altLang="en-US" sz="1600" b="1" i="1" dirty="0" smtClean="0">
                <a:latin typeface="Aparajita" panose="020B0604020202020204" pitchFamily="34" charset="0"/>
                <a:ea typeface="Microsoft JhengHei"/>
                <a:cs typeface="Aparajita" panose="020B0604020202020204" pitchFamily="34" charset="0"/>
              </a:rPr>
              <a:t>Assistant</a:t>
            </a:r>
          </a:p>
          <a:p>
            <a:pPr marL="342900" indent="-342900">
              <a:lnSpc>
                <a:spcPct val="80000"/>
              </a:lnSpc>
              <a:spcBef>
                <a:spcPct val="20000"/>
              </a:spcBef>
            </a:pPr>
            <a:endParaRPr lang="en-US" altLang="en-US" sz="1600" b="1" i="1" dirty="0">
              <a:latin typeface="Aparajita" panose="020B0604020202020204" pitchFamily="34" charset="0"/>
              <a:ea typeface="Microsoft JhengHei"/>
              <a:cs typeface="Aparajita" panose="020B0604020202020204" pitchFamily="34" charset="0"/>
            </a:endParaRPr>
          </a:p>
          <a:p>
            <a:pPr marL="342900" indent="-342900">
              <a:lnSpc>
                <a:spcPct val="80000"/>
              </a:lnSpc>
              <a:spcBef>
                <a:spcPct val="20000"/>
              </a:spcBef>
            </a:pPr>
            <a:r>
              <a:rPr lang="en-US" altLang="en-US" sz="1600" b="1" dirty="0">
                <a:latin typeface="Aparajita" panose="020B0604020202020204" pitchFamily="34" charset="0"/>
                <a:ea typeface="Microsoft JhengHei"/>
                <a:cs typeface="Aparajita" panose="020B0604020202020204" pitchFamily="34" charset="0"/>
              </a:rPr>
              <a:t>Mandy Feavel</a:t>
            </a:r>
          </a:p>
          <a:p>
            <a:pPr marL="342900" indent="-342900">
              <a:lnSpc>
                <a:spcPct val="80000"/>
              </a:lnSpc>
              <a:spcBef>
                <a:spcPct val="20000"/>
              </a:spcBef>
            </a:pPr>
            <a:r>
              <a:rPr lang="en-US" altLang="en-US" sz="1600" b="1" i="1" dirty="0">
                <a:latin typeface="Aparajita" panose="020B0604020202020204" pitchFamily="34" charset="0"/>
                <a:ea typeface="Microsoft JhengHei"/>
                <a:cs typeface="Aparajita" panose="020B0604020202020204" pitchFamily="34" charset="0"/>
              </a:rPr>
              <a:t>Animal Care Manager</a:t>
            </a:r>
          </a:p>
          <a:p>
            <a:pPr marL="342900" indent="-342900">
              <a:lnSpc>
                <a:spcPct val="80000"/>
              </a:lnSpc>
              <a:spcBef>
                <a:spcPct val="20000"/>
              </a:spcBef>
            </a:pPr>
            <a:endParaRPr lang="en-US" altLang="en-US" sz="1600" b="1" i="1" dirty="0">
              <a:latin typeface="Aparajita" panose="020B0604020202020204" pitchFamily="34" charset="0"/>
              <a:ea typeface="Microsoft JhengHei"/>
              <a:cs typeface="Aparajita" panose="020B0604020202020204" pitchFamily="34" charset="0"/>
            </a:endParaRPr>
          </a:p>
          <a:p>
            <a:pPr marL="342900" indent="-342900">
              <a:lnSpc>
                <a:spcPct val="80000"/>
              </a:lnSpc>
              <a:spcBef>
                <a:spcPct val="20000"/>
              </a:spcBef>
            </a:pPr>
            <a:r>
              <a:rPr lang="en-US" altLang="en-US" sz="1600" b="1" dirty="0">
                <a:latin typeface="Aparajita" panose="020B0604020202020204" pitchFamily="34" charset="0"/>
                <a:ea typeface="Microsoft JhengHei"/>
                <a:cs typeface="Aparajita" panose="020B0604020202020204" pitchFamily="34" charset="0"/>
              </a:rPr>
              <a:t>Chelsea Shapiro</a:t>
            </a:r>
          </a:p>
          <a:p>
            <a:pPr marL="342900" indent="-342900">
              <a:lnSpc>
                <a:spcPct val="80000"/>
              </a:lnSpc>
              <a:spcBef>
                <a:spcPct val="20000"/>
              </a:spcBef>
            </a:pPr>
            <a:r>
              <a:rPr lang="en-US" altLang="en-US" sz="1600" b="1" i="1" dirty="0">
                <a:latin typeface="Aparajita" panose="020B0604020202020204" pitchFamily="34" charset="0"/>
                <a:ea typeface="Microsoft JhengHei"/>
                <a:cs typeface="Aparajita" panose="020B0604020202020204" pitchFamily="34" charset="0"/>
              </a:rPr>
              <a:t>Assistant Animal Care Manager</a:t>
            </a:r>
          </a:p>
          <a:p>
            <a:pPr marL="342900" indent="-342900">
              <a:lnSpc>
                <a:spcPct val="80000"/>
              </a:lnSpc>
              <a:spcBef>
                <a:spcPct val="20000"/>
              </a:spcBef>
            </a:pPr>
            <a:endParaRPr lang="en-US" altLang="en-US" sz="1600" b="1" i="1" dirty="0" smtClean="0">
              <a:latin typeface="Aparajita" panose="020B0604020202020204" pitchFamily="34" charset="0"/>
              <a:ea typeface="Microsoft JhengHei"/>
              <a:cs typeface="Aparajita" panose="020B0604020202020204" pitchFamily="34" charset="0"/>
            </a:endParaRPr>
          </a:p>
          <a:p>
            <a:pPr marL="342900" indent="-342900">
              <a:lnSpc>
                <a:spcPct val="80000"/>
              </a:lnSpc>
              <a:spcBef>
                <a:spcPct val="20000"/>
              </a:spcBef>
            </a:pPr>
            <a:r>
              <a:rPr lang="en-US" altLang="en-US" sz="1600" b="1" dirty="0" smtClean="0">
                <a:latin typeface="Aparajita" panose="020B0604020202020204" pitchFamily="34" charset="0"/>
                <a:ea typeface="Microsoft JhengHei"/>
                <a:cs typeface="Aparajita" panose="020B0604020202020204" pitchFamily="34" charset="0"/>
              </a:rPr>
              <a:t>Jen </a:t>
            </a:r>
            <a:r>
              <a:rPr lang="en-US" altLang="en-US" sz="1600" b="1" dirty="0">
                <a:latin typeface="Aparajita" panose="020B0604020202020204" pitchFamily="34" charset="0"/>
                <a:ea typeface="Microsoft JhengHei"/>
                <a:cs typeface="Aparajita" panose="020B0604020202020204" pitchFamily="34" charset="0"/>
              </a:rPr>
              <a:t>Brei</a:t>
            </a:r>
          </a:p>
          <a:p>
            <a:pPr marL="342900" indent="-342900">
              <a:lnSpc>
                <a:spcPct val="80000"/>
              </a:lnSpc>
              <a:spcBef>
                <a:spcPct val="20000"/>
              </a:spcBef>
            </a:pPr>
            <a:r>
              <a:rPr lang="en-US" altLang="en-US" sz="1600" b="1" i="1" dirty="0">
                <a:latin typeface="Aparajita" panose="020B0604020202020204" pitchFamily="34" charset="0"/>
                <a:ea typeface="Microsoft JhengHei"/>
                <a:cs typeface="Aparajita" panose="020B0604020202020204" pitchFamily="34" charset="0"/>
              </a:rPr>
              <a:t>Animal Care Staff</a:t>
            </a:r>
          </a:p>
          <a:p>
            <a:pPr marL="342900" indent="-342900">
              <a:lnSpc>
                <a:spcPct val="80000"/>
              </a:lnSpc>
              <a:spcBef>
                <a:spcPct val="20000"/>
              </a:spcBef>
            </a:pPr>
            <a:endParaRPr lang="en-US" altLang="en-US" sz="1600" b="1" i="1" dirty="0">
              <a:latin typeface="Aparajita" panose="020B0604020202020204" pitchFamily="34" charset="0"/>
              <a:ea typeface="Microsoft JhengHei"/>
              <a:cs typeface="Aparajita" panose="020B0604020202020204" pitchFamily="34" charset="0"/>
            </a:endParaRPr>
          </a:p>
          <a:p>
            <a:pPr marL="342900" indent="-342900">
              <a:lnSpc>
                <a:spcPct val="80000"/>
              </a:lnSpc>
              <a:spcBef>
                <a:spcPct val="20000"/>
              </a:spcBef>
            </a:pPr>
            <a:r>
              <a:rPr lang="en-US" altLang="en-US" sz="1600" b="1" i="1" dirty="0">
                <a:latin typeface="Aparajita" panose="020B0604020202020204" pitchFamily="34" charset="0"/>
                <a:ea typeface="Microsoft JhengHei"/>
                <a:cs typeface="Aparajita" panose="020B0604020202020204" pitchFamily="34" charset="0"/>
              </a:rPr>
              <a:t>Seasonal Animal Care Staff</a:t>
            </a:r>
          </a:p>
          <a:p>
            <a:pPr marL="342900" indent="-342900">
              <a:lnSpc>
                <a:spcPct val="80000"/>
              </a:lnSpc>
              <a:spcBef>
                <a:spcPct val="20000"/>
              </a:spcBef>
            </a:pPr>
            <a:endParaRPr lang="en-US" altLang="en-US" sz="1600" b="1" i="1" dirty="0">
              <a:latin typeface="Aparajita" panose="020B0604020202020204" pitchFamily="34" charset="0"/>
              <a:ea typeface="Microsoft JhengHei"/>
              <a:cs typeface="Aparajita" panose="020B0604020202020204" pitchFamily="34" charset="0"/>
            </a:endParaRPr>
          </a:p>
          <a:p>
            <a:pPr marL="342900" indent="-342900">
              <a:lnSpc>
                <a:spcPct val="80000"/>
              </a:lnSpc>
              <a:spcBef>
                <a:spcPct val="20000"/>
              </a:spcBef>
            </a:pPr>
            <a:r>
              <a:rPr lang="en-US" altLang="en-US" sz="1600" b="1" dirty="0" smtClean="0">
                <a:latin typeface="Aparajita" panose="020B0604020202020204" pitchFamily="34" charset="0"/>
                <a:ea typeface="Microsoft JhengHei"/>
                <a:cs typeface="Aparajita" panose="020B0604020202020204" pitchFamily="34" charset="0"/>
              </a:rPr>
              <a:t>Leslie </a:t>
            </a:r>
            <a:r>
              <a:rPr lang="en-US" altLang="en-US" sz="1600" b="1" dirty="0">
                <a:latin typeface="Aparajita" panose="020B0604020202020204" pitchFamily="34" charset="0"/>
                <a:ea typeface="Microsoft JhengHei"/>
                <a:cs typeface="Aparajita" panose="020B0604020202020204" pitchFamily="34" charset="0"/>
              </a:rPr>
              <a:t>Kiehl</a:t>
            </a:r>
          </a:p>
          <a:p>
            <a:pPr marL="342900" indent="-342900">
              <a:lnSpc>
                <a:spcPct val="80000"/>
              </a:lnSpc>
              <a:spcBef>
                <a:spcPct val="20000"/>
              </a:spcBef>
            </a:pPr>
            <a:r>
              <a:rPr lang="en-US" altLang="en-US" sz="1600" b="1" i="1" dirty="0">
                <a:latin typeface="Aparajita" panose="020B0604020202020204" pitchFamily="34" charset="0"/>
                <a:ea typeface="Microsoft JhengHei"/>
                <a:cs typeface="Aparajita" panose="020B0604020202020204" pitchFamily="34" charset="0"/>
              </a:rPr>
              <a:t>Education Coordinator</a:t>
            </a:r>
          </a:p>
          <a:p>
            <a:pPr marL="342900" indent="-342900">
              <a:lnSpc>
                <a:spcPct val="80000"/>
              </a:lnSpc>
              <a:spcBef>
                <a:spcPct val="20000"/>
              </a:spcBef>
            </a:pPr>
            <a:endParaRPr lang="en-US" altLang="en-US" sz="1600" b="1" i="1" dirty="0">
              <a:latin typeface="Aparajita" panose="020B0604020202020204" pitchFamily="34" charset="0"/>
              <a:ea typeface="Microsoft JhengHei"/>
              <a:cs typeface="Aparajita" panose="020B0604020202020204" pitchFamily="34" charset="0"/>
            </a:endParaRPr>
          </a:p>
          <a:p>
            <a:pPr marL="342900" indent="-342900">
              <a:lnSpc>
                <a:spcPct val="80000"/>
              </a:lnSpc>
              <a:spcBef>
                <a:spcPct val="20000"/>
              </a:spcBef>
            </a:pPr>
            <a:r>
              <a:rPr lang="en-US" altLang="en-US" sz="1600" b="1" i="1" dirty="0" smtClean="0">
                <a:latin typeface="Aparajita" panose="020B0604020202020204" pitchFamily="34" charset="0"/>
                <a:ea typeface="Microsoft JhengHei"/>
                <a:cs typeface="Aparajita" panose="020B0604020202020204" pitchFamily="34" charset="0"/>
              </a:rPr>
              <a:t>Bookkeeper</a:t>
            </a:r>
            <a:endParaRPr lang="en-US" altLang="en-US" sz="1600" b="1" i="1" dirty="0">
              <a:latin typeface="Aparajita" panose="020B0604020202020204" pitchFamily="34" charset="0"/>
              <a:ea typeface="Microsoft JhengHei"/>
              <a:cs typeface="Aparajita" panose="020B0604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8"/>
          <p:cNvPicPr>
            <a:picLocks noChangeAspect="1" noChangeArrowheads="1"/>
          </p:cNvPicPr>
          <p:nvPr/>
        </p:nvPicPr>
        <p:blipFill>
          <a:blip r:embed="rId2"/>
          <a:srcRect/>
          <a:stretch>
            <a:fillRect/>
          </a:stretch>
        </p:blipFill>
        <p:spPr bwMode="auto">
          <a:xfrm>
            <a:off x="1165411" y="564824"/>
            <a:ext cx="4141896" cy="4595570"/>
          </a:xfrm>
          <a:prstGeom prst="rect">
            <a:avLst/>
          </a:prstGeom>
          <a:noFill/>
          <a:ln w="9525">
            <a:noFill/>
            <a:miter lim="800000"/>
            <a:headEnd/>
            <a:tailEnd/>
          </a:ln>
        </p:spPr>
      </p:pic>
      <p:sp>
        <p:nvSpPr>
          <p:cNvPr id="26626" name="Content Placeholder 2"/>
          <p:cNvSpPr txBox="1">
            <a:spLocks/>
          </p:cNvSpPr>
          <p:nvPr/>
        </p:nvSpPr>
        <p:spPr bwMode="auto">
          <a:xfrm>
            <a:off x="300026" y="864636"/>
            <a:ext cx="3009900" cy="4495800"/>
          </a:xfrm>
          <a:prstGeom prst="rect">
            <a:avLst/>
          </a:prstGeom>
          <a:noFill/>
          <a:ln w="9525">
            <a:noFill/>
            <a:miter lim="800000"/>
            <a:headEnd/>
            <a:tailEnd/>
          </a:ln>
        </p:spPr>
        <p:txBody>
          <a:bodyPr/>
          <a:lstStyle/>
          <a:p>
            <a:pPr marL="342900" indent="-342900">
              <a:spcBef>
                <a:spcPct val="20000"/>
              </a:spcBef>
              <a:buFont typeface="Arial" charset="0"/>
              <a:buChar char="•"/>
            </a:pPr>
            <a:r>
              <a:rPr lang="en-US" altLang="en-US" b="1" dirty="0">
                <a:latin typeface="Aparajita" panose="020B0604020202020204" pitchFamily="34" charset="0"/>
                <a:ea typeface="Microsoft JhengHei" panose="020B0604030504040204" pitchFamily="34" charset="-120"/>
                <a:cs typeface="Aparajita" panose="020B0604020202020204" pitchFamily="34" charset="0"/>
              </a:rPr>
              <a:t>Become a member</a:t>
            </a:r>
          </a:p>
          <a:p>
            <a:pPr marL="342900" indent="-342900">
              <a:spcBef>
                <a:spcPct val="20000"/>
              </a:spcBef>
              <a:buFont typeface="Arial" charset="0"/>
              <a:buChar char="•"/>
            </a:pPr>
            <a:r>
              <a:rPr lang="en-US" altLang="en-US" b="1" dirty="0">
                <a:latin typeface="Aparajita" panose="020B0604020202020204" pitchFamily="34" charset="0"/>
                <a:ea typeface="Microsoft JhengHei" panose="020B0604030504040204" pitchFamily="34" charset="-120"/>
                <a:cs typeface="Aparajita" panose="020B0604020202020204" pitchFamily="34" charset="0"/>
              </a:rPr>
              <a:t>Cash donations</a:t>
            </a:r>
          </a:p>
          <a:p>
            <a:pPr marL="342900" indent="-342900">
              <a:spcBef>
                <a:spcPct val="20000"/>
              </a:spcBef>
              <a:buFont typeface="Arial" charset="0"/>
              <a:buChar char="•"/>
            </a:pPr>
            <a:r>
              <a:rPr lang="en-US" altLang="en-US" b="1" dirty="0">
                <a:latin typeface="Aparajita" panose="020B0604020202020204" pitchFamily="34" charset="0"/>
                <a:ea typeface="Microsoft JhengHei" panose="020B0604030504040204" pitchFamily="34" charset="-120"/>
                <a:cs typeface="Aparajita" panose="020B0604020202020204" pitchFamily="34" charset="0"/>
              </a:rPr>
              <a:t>Foundation grants</a:t>
            </a:r>
          </a:p>
          <a:p>
            <a:pPr marL="342900" indent="-342900">
              <a:spcBef>
                <a:spcPct val="20000"/>
              </a:spcBef>
              <a:buFont typeface="Arial" charset="0"/>
              <a:buChar char="•"/>
            </a:pPr>
            <a:r>
              <a:rPr lang="en-US" altLang="en-US" b="1" dirty="0">
                <a:latin typeface="Aparajita" panose="020B0604020202020204" pitchFamily="34" charset="0"/>
                <a:ea typeface="Microsoft JhengHei" panose="020B0604030504040204" pitchFamily="34" charset="-120"/>
                <a:cs typeface="Aparajita" panose="020B0604020202020204" pitchFamily="34" charset="0"/>
              </a:rPr>
              <a:t>Memorials</a:t>
            </a:r>
          </a:p>
          <a:p>
            <a:pPr marL="342900" indent="-342900">
              <a:spcBef>
                <a:spcPct val="20000"/>
              </a:spcBef>
              <a:buFont typeface="Arial" charset="0"/>
              <a:buChar char="•"/>
            </a:pPr>
            <a:r>
              <a:rPr lang="en-US" altLang="en-US" b="1" dirty="0">
                <a:latin typeface="Aparajita" panose="020B0604020202020204" pitchFamily="34" charset="0"/>
                <a:ea typeface="Microsoft JhengHei" panose="020B0604030504040204" pitchFamily="34" charset="-120"/>
                <a:cs typeface="Aparajita" panose="020B0604020202020204" pitchFamily="34" charset="0"/>
              </a:rPr>
              <a:t>Bequests</a:t>
            </a:r>
          </a:p>
          <a:p>
            <a:pPr marL="342900" indent="-342900">
              <a:spcBef>
                <a:spcPct val="20000"/>
              </a:spcBef>
              <a:buFont typeface="Arial" charset="0"/>
              <a:buChar char="•"/>
            </a:pPr>
            <a:r>
              <a:rPr lang="en-US" altLang="en-US" b="1" dirty="0">
                <a:latin typeface="Aparajita" panose="020B0604020202020204" pitchFamily="34" charset="0"/>
                <a:ea typeface="Microsoft JhengHei" panose="020B0604030504040204" pitchFamily="34" charset="-120"/>
                <a:cs typeface="Aparajita" panose="020B0604020202020204" pitchFamily="34" charset="0"/>
              </a:rPr>
              <a:t>Matching employee gifts</a:t>
            </a:r>
          </a:p>
          <a:p>
            <a:pPr marL="342900" indent="-342900">
              <a:spcBef>
                <a:spcPct val="20000"/>
              </a:spcBef>
              <a:buFont typeface="Arial" charset="0"/>
              <a:buChar char="•"/>
            </a:pPr>
            <a:r>
              <a:rPr lang="en-US" altLang="en-US" b="1" dirty="0" smtClean="0">
                <a:latin typeface="Aparajita" panose="020B0604020202020204" pitchFamily="34" charset="0"/>
                <a:ea typeface="Microsoft JhengHei" panose="020B0604030504040204" pitchFamily="34" charset="-120"/>
                <a:cs typeface="Aparajita" panose="020B0604020202020204" pitchFamily="34" charset="0"/>
              </a:rPr>
              <a:t>Follow </a:t>
            </a:r>
            <a:r>
              <a:rPr lang="en-US" altLang="en-US" b="1" dirty="0">
                <a:latin typeface="Aparajita" panose="020B0604020202020204" pitchFamily="34" charset="0"/>
                <a:ea typeface="Microsoft JhengHei" panose="020B0604030504040204" pitchFamily="34" charset="-120"/>
                <a:cs typeface="Aparajita" panose="020B0604020202020204" pitchFamily="34" charset="0"/>
              </a:rPr>
              <a:t>us on Facebook for daily posts and unique requests</a:t>
            </a:r>
          </a:p>
          <a:p>
            <a:pPr marL="342900" indent="-342900">
              <a:spcBef>
                <a:spcPct val="20000"/>
              </a:spcBef>
              <a:buFont typeface="Arial" charset="0"/>
              <a:buChar char="•"/>
            </a:pPr>
            <a:endParaRPr lang="en-US" altLang="en-US" sz="2400" dirty="0">
              <a:latin typeface="Calibri" pitchFamily="34" charset="0"/>
            </a:endParaRPr>
          </a:p>
        </p:txBody>
      </p:sp>
      <p:sp>
        <p:nvSpPr>
          <p:cNvPr id="26627" name="Content Placeholder 3"/>
          <p:cNvSpPr txBox="1">
            <a:spLocks/>
          </p:cNvSpPr>
          <p:nvPr/>
        </p:nvSpPr>
        <p:spPr bwMode="auto">
          <a:xfrm>
            <a:off x="3309926" y="910934"/>
            <a:ext cx="3319474" cy="4739351"/>
          </a:xfrm>
          <a:prstGeom prst="rect">
            <a:avLst/>
          </a:prstGeom>
          <a:noFill/>
          <a:ln w="9525">
            <a:noFill/>
            <a:miter lim="800000"/>
            <a:headEnd/>
            <a:tailEnd/>
          </a:ln>
        </p:spPr>
        <p:txBody>
          <a:bodyPr/>
          <a:lstStyle/>
          <a:p>
            <a:pPr marL="342900" indent="-342900">
              <a:spcBef>
                <a:spcPct val="20000"/>
              </a:spcBef>
              <a:buFont typeface="Arial" charset="0"/>
              <a:buChar char="•"/>
            </a:pPr>
            <a:r>
              <a:rPr lang="en-US" altLang="en-US" b="1" dirty="0">
                <a:latin typeface="Aparajita" panose="020B0604020202020204" pitchFamily="34" charset="0"/>
                <a:ea typeface="Microsoft JhengHei" panose="020B0604030504040204" pitchFamily="34" charset="-120"/>
                <a:cs typeface="Aparajita" panose="020B0604020202020204" pitchFamily="34" charset="0"/>
              </a:rPr>
              <a:t>Volunteer and make a difference</a:t>
            </a:r>
          </a:p>
          <a:p>
            <a:pPr marL="342900" indent="-342900">
              <a:spcBef>
                <a:spcPct val="20000"/>
              </a:spcBef>
              <a:buFont typeface="Arial" charset="0"/>
              <a:buChar char="•"/>
            </a:pPr>
            <a:r>
              <a:rPr lang="en-US" altLang="en-US" b="1" dirty="0">
                <a:latin typeface="Aparajita" panose="020B0604020202020204" pitchFamily="34" charset="0"/>
                <a:ea typeface="Microsoft JhengHei" panose="020B0604030504040204" pitchFamily="34" charset="-120"/>
                <a:cs typeface="Aparajita" panose="020B0604020202020204" pitchFamily="34" charset="0"/>
              </a:rPr>
              <a:t>Volunteer in the office,  animal care, baby bird feeding, rescue and transport, wildlife release site,  fundraising, and maintenance</a:t>
            </a:r>
            <a:r>
              <a:rPr lang="en-US" altLang="en-US" b="1" dirty="0" smtClean="0">
                <a:latin typeface="Aparajita" panose="020B0604020202020204" pitchFamily="34" charset="0"/>
                <a:ea typeface="Microsoft JhengHei" panose="020B0604030504040204" pitchFamily="34" charset="-120"/>
                <a:cs typeface="Aparajita" panose="020B0604020202020204" pitchFamily="34" charset="0"/>
              </a:rPr>
              <a:t>.</a:t>
            </a:r>
            <a:endParaRPr lang="en-US" altLang="en-US" b="1" dirty="0">
              <a:latin typeface="Aparajita" panose="020B0604020202020204" pitchFamily="34" charset="0"/>
              <a:ea typeface="Microsoft JhengHei" panose="020B0604030504040204" pitchFamily="34" charset="-120"/>
              <a:cs typeface="Aparajita" panose="020B0604020202020204" pitchFamily="34" charset="0"/>
            </a:endParaRPr>
          </a:p>
          <a:p>
            <a:pPr marL="342900" indent="-342900">
              <a:spcBef>
                <a:spcPct val="20000"/>
              </a:spcBef>
              <a:buFont typeface="Arial" charset="0"/>
              <a:buChar char="•"/>
            </a:pPr>
            <a:r>
              <a:rPr lang="en-US" altLang="en-US" b="1" dirty="0" smtClean="0">
                <a:latin typeface="Aparajita" panose="020B0604020202020204" pitchFamily="34" charset="0"/>
                <a:ea typeface="Microsoft JhengHei" panose="020B0604030504040204" pitchFamily="34" charset="-120"/>
                <a:cs typeface="Aparajita" panose="020B0604020202020204" pitchFamily="34" charset="0"/>
              </a:rPr>
              <a:t>Wish </a:t>
            </a:r>
            <a:r>
              <a:rPr lang="en-US" altLang="en-US" b="1" dirty="0">
                <a:latin typeface="Aparajita" panose="020B0604020202020204" pitchFamily="34" charset="0"/>
                <a:ea typeface="Microsoft JhengHei" panose="020B0604030504040204" pitchFamily="34" charset="-120"/>
                <a:cs typeface="Aparajita" panose="020B0604020202020204" pitchFamily="34" charset="0"/>
              </a:rPr>
              <a:t>list donations -  refer to our website  </a:t>
            </a:r>
            <a:endParaRPr lang="en-US" altLang="en-US" b="1" dirty="0" smtClean="0">
              <a:latin typeface="Aparajita" panose="020B0604020202020204" pitchFamily="34" charset="0"/>
              <a:ea typeface="Microsoft JhengHei" panose="020B0604030504040204" pitchFamily="34" charset="-120"/>
              <a:cs typeface="Aparajita" panose="020B0604020202020204" pitchFamily="34" charset="0"/>
            </a:endParaRPr>
          </a:p>
          <a:p>
            <a:pPr marL="342900" indent="-342900">
              <a:spcBef>
                <a:spcPct val="20000"/>
              </a:spcBef>
              <a:buFont typeface="Arial" charset="0"/>
              <a:buChar char="•"/>
            </a:pPr>
            <a:r>
              <a:rPr lang="en-US" altLang="en-US" b="1" dirty="0">
                <a:latin typeface="Aparajita" panose="020B0604020202020204" pitchFamily="34" charset="0"/>
                <a:ea typeface="Microsoft JhengHei" panose="020B0604030504040204" pitchFamily="34" charset="-120"/>
                <a:cs typeface="Aparajita" panose="020B0604020202020204" pitchFamily="34" charset="0"/>
              </a:rPr>
              <a:t>Attend WINC’s fundraising events</a:t>
            </a:r>
          </a:p>
          <a:p>
            <a:pPr marL="342900" indent="-342900">
              <a:spcBef>
                <a:spcPct val="20000"/>
              </a:spcBef>
              <a:buFont typeface="Arial" charset="0"/>
              <a:buChar char="•"/>
            </a:pPr>
            <a:r>
              <a:rPr lang="en-US" altLang="en-US" b="1" dirty="0" smtClean="0">
                <a:latin typeface="Aparajita" panose="020B0604020202020204" pitchFamily="34" charset="0"/>
                <a:ea typeface="Microsoft JhengHei" panose="020B0604030504040204" pitchFamily="34" charset="-120"/>
                <a:cs typeface="Aparajita" panose="020B0604020202020204" pitchFamily="34" charset="0"/>
              </a:rPr>
              <a:t>March 29, 2015 Pancake Breakfast</a:t>
            </a:r>
          </a:p>
          <a:p>
            <a:pPr marL="342900" indent="-342900">
              <a:spcBef>
                <a:spcPct val="20000"/>
              </a:spcBef>
              <a:buFont typeface="Arial" charset="0"/>
              <a:buChar char="•"/>
            </a:pPr>
            <a:r>
              <a:rPr lang="en-US" altLang="en-US" b="1" dirty="0" smtClean="0">
                <a:latin typeface="Aparajita" panose="020B0604020202020204" pitchFamily="34" charset="0"/>
                <a:ea typeface="Microsoft JhengHei" panose="020B0604030504040204" pitchFamily="34" charset="-120"/>
                <a:cs typeface="Aparajita" panose="020B0604020202020204" pitchFamily="34" charset="0"/>
              </a:rPr>
              <a:t> April 24, 2015 Annual Banquet</a:t>
            </a:r>
          </a:p>
          <a:p>
            <a:pPr marL="342900" indent="-342900">
              <a:spcBef>
                <a:spcPct val="20000"/>
              </a:spcBef>
              <a:buFont typeface="Arial" charset="0"/>
              <a:buChar char="•"/>
            </a:pPr>
            <a:r>
              <a:rPr lang="en-US" altLang="en-US" b="1" dirty="0" smtClean="0">
                <a:latin typeface="Aparajita" panose="020B0604020202020204" pitchFamily="34" charset="0"/>
                <a:ea typeface="Microsoft JhengHei" panose="020B0604030504040204" pitchFamily="34" charset="-120"/>
                <a:cs typeface="Aparajita" panose="020B0604020202020204" pitchFamily="34" charset="0"/>
              </a:rPr>
              <a:t>October 30, Fine Wine and Dine</a:t>
            </a:r>
          </a:p>
          <a:p>
            <a:pPr marL="342900" indent="-342900">
              <a:spcBef>
                <a:spcPct val="20000"/>
              </a:spcBef>
              <a:buFont typeface="Arial" charset="0"/>
              <a:buChar char="•"/>
            </a:pPr>
            <a:endParaRPr lang="en-US" altLang="en-US" b="1" dirty="0">
              <a:latin typeface="Aparajita" panose="020B0604020202020204" pitchFamily="34" charset="0"/>
              <a:ea typeface="Microsoft JhengHei" panose="020B0604030504040204" pitchFamily="34" charset="-120"/>
              <a:cs typeface="Aparajita" panose="020B0604020202020204" pitchFamily="34" charset="0"/>
            </a:endParaRPr>
          </a:p>
          <a:p>
            <a:pPr marL="342900" indent="-342900">
              <a:spcBef>
                <a:spcPct val="20000"/>
              </a:spcBef>
              <a:buFont typeface="Arial" charset="0"/>
              <a:buChar char="•"/>
            </a:pPr>
            <a:endParaRPr lang="en-US" altLang="en-US" sz="2400" dirty="0">
              <a:latin typeface="Calibri" pitchFamily="34" charset="0"/>
            </a:endParaRPr>
          </a:p>
        </p:txBody>
      </p:sp>
      <p:sp>
        <p:nvSpPr>
          <p:cNvPr id="5" name="TextBox 4"/>
          <p:cNvSpPr txBox="1"/>
          <p:nvPr/>
        </p:nvSpPr>
        <p:spPr>
          <a:xfrm>
            <a:off x="228600" y="228600"/>
            <a:ext cx="6400800" cy="523220"/>
          </a:xfrm>
          <a:prstGeom prst="rect">
            <a:avLst/>
          </a:prstGeom>
          <a:noFill/>
        </p:spPr>
        <p:txBody>
          <a:bodyPr>
            <a:spAutoFit/>
          </a:bodyPr>
          <a:lstStyle/>
          <a:p>
            <a:pPr algn="ctr" fontAlgn="auto">
              <a:spcBef>
                <a:spcPts val="0"/>
              </a:spcBef>
              <a:spcAft>
                <a:spcPts val="0"/>
              </a:spcAft>
              <a:defRPr/>
            </a:pPr>
            <a:r>
              <a:rPr lang="en-US" sz="2800" b="1" dirty="0">
                <a:ln w="12700">
                  <a:solidFill>
                    <a:schemeClr val="tx1"/>
                  </a:solidFill>
                </a:ln>
                <a:solidFill>
                  <a:srgbClr val="663300"/>
                </a:solidFill>
                <a:latin typeface="Arial Narrow" panose="020B0606020202030204" pitchFamily="34" charset="0"/>
              </a:rPr>
              <a:t>Wildlife In Need Center  still needs your help</a:t>
            </a:r>
          </a:p>
        </p:txBody>
      </p:sp>
      <p:pic>
        <p:nvPicPr>
          <p:cNvPr id="2050" name="Picture 2" descr="C:\Users\user\Desktop\Leslie WINC\Kim photos\DSC_034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960" y="4963879"/>
            <a:ext cx="2330017" cy="15475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1" name="Picture 3" descr="C:\Users\user\Desktop\WINC photo and christmas ornament\WINC Pics for slide show\Pics for slide show\DSC_049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31213" y="6035012"/>
            <a:ext cx="3625491" cy="24079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94146" y="6501990"/>
            <a:ext cx="2489646" cy="923330"/>
          </a:xfrm>
          <a:prstGeom prst="rect">
            <a:avLst/>
          </a:prstGeom>
          <a:noFill/>
        </p:spPr>
        <p:txBody>
          <a:bodyPr wrap="square" rtlCol="0">
            <a:spAutoFit/>
          </a:bodyPr>
          <a:lstStyle/>
          <a:p>
            <a:pPr algn="ctr"/>
            <a:r>
              <a:rPr lang="en-US" b="1" dirty="0" smtClean="0">
                <a:latin typeface="Aparajita" panose="020B0604020202020204" pitchFamily="34" charset="0"/>
                <a:cs typeface="Aparajita" panose="020B0604020202020204" pitchFamily="34" charset="0"/>
              </a:rPr>
              <a:t>Education Program with Leslie Kiehl and </a:t>
            </a:r>
            <a:r>
              <a:rPr lang="en-US" b="1" dirty="0" err="1" smtClean="0">
                <a:latin typeface="Aparajita" panose="020B0604020202020204" pitchFamily="34" charset="0"/>
                <a:cs typeface="Aparajita" panose="020B0604020202020204" pitchFamily="34" charset="0"/>
              </a:rPr>
              <a:t>Raenah</a:t>
            </a:r>
            <a:r>
              <a:rPr lang="en-US" b="1" dirty="0" smtClean="0">
                <a:latin typeface="Aparajita" panose="020B0604020202020204" pitchFamily="34" charset="0"/>
                <a:cs typeface="Aparajita" panose="020B0604020202020204" pitchFamily="34" charset="0"/>
              </a:rPr>
              <a:t>, the Red Tailed Hawk</a:t>
            </a:r>
            <a:endParaRPr lang="en-US" b="1" dirty="0">
              <a:latin typeface="Aparajita" panose="020B0604020202020204" pitchFamily="34" charset="0"/>
              <a:cs typeface="Aparajita" panose="020B0604020202020204" pitchFamily="34" charset="0"/>
            </a:endParaRPr>
          </a:p>
        </p:txBody>
      </p:sp>
      <p:sp>
        <p:nvSpPr>
          <p:cNvPr id="3" name="TextBox 2"/>
          <p:cNvSpPr txBox="1"/>
          <p:nvPr/>
        </p:nvSpPr>
        <p:spPr>
          <a:xfrm>
            <a:off x="3444834" y="5547153"/>
            <a:ext cx="2845692" cy="381000"/>
          </a:xfrm>
          <a:prstGeom prst="rect">
            <a:avLst/>
          </a:prstGeom>
          <a:noFill/>
        </p:spPr>
        <p:txBody>
          <a:bodyPr wrap="square" rtlCol="0">
            <a:spAutoFit/>
          </a:bodyPr>
          <a:lstStyle/>
          <a:p>
            <a:pPr algn="ctr"/>
            <a:r>
              <a:rPr lang="en-US" b="1" dirty="0" smtClean="0">
                <a:latin typeface="Aparajita" panose="020B0604020202020204" pitchFamily="34" charset="0"/>
                <a:cs typeface="Aparajita" panose="020B0604020202020204" pitchFamily="34" charset="0"/>
              </a:rPr>
              <a:t>Outdoor Animal Care Enclosures</a:t>
            </a:r>
            <a:endParaRPr lang="en-US" b="1" dirty="0">
              <a:latin typeface="Aparajita" panose="020B0604020202020204" pitchFamily="34" charset="0"/>
              <a:cs typeface="Aparajita" panose="020B06040202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C:\Users\user\Desktop\WINC christmas ornamtent photo\WINC Pics for slide show\Pics for slide show\DSC_0488.JPG"/>
          <p:cNvPicPr>
            <a:picLocks noChangeAspect="1" noChangeArrowheads="1"/>
          </p:cNvPicPr>
          <p:nvPr/>
        </p:nvPicPr>
        <p:blipFill>
          <a:blip r:embed="rId2"/>
          <a:srcRect/>
          <a:stretch>
            <a:fillRect/>
          </a:stretch>
        </p:blipFill>
        <p:spPr bwMode="auto">
          <a:xfrm>
            <a:off x="879475" y="1135063"/>
            <a:ext cx="2644775" cy="1755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pic>
        <p:nvPicPr>
          <p:cNvPr id="4" name="Picture 9" descr="C:\Users\user\Desktop\WINC christmas ornamtent photo\WINC Pics for slide show\Pics for slide show\sova.JPG"/>
          <p:cNvPicPr>
            <a:picLocks noChangeAspect="1" noChangeArrowheads="1"/>
          </p:cNvPicPr>
          <p:nvPr/>
        </p:nvPicPr>
        <p:blipFill>
          <a:blip r:embed="rId3"/>
          <a:srcRect/>
          <a:stretch>
            <a:fillRect/>
          </a:stretch>
        </p:blipFill>
        <p:spPr bwMode="auto">
          <a:xfrm>
            <a:off x="266700" y="3524250"/>
            <a:ext cx="1289050" cy="17192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pic>
        <p:nvPicPr>
          <p:cNvPr id="5" name="Picture 11" descr="C:\Users\user\Desktop\WINC photo misc and call before kidnap\Meadow final.jpg"/>
          <p:cNvPicPr>
            <a:picLocks noChangeAspect="1" noChangeArrowheads="1"/>
          </p:cNvPicPr>
          <p:nvPr/>
        </p:nvPicPr>
        <p:blipFill>
          <a:blip r:embed="rId4"/>
          <a:srcRect/>
          <a:stretch>
            <a:fillRect/>
          </a:stretch>
        </p:blipFill>
        <p:spPr bwMode="auto">
          <a:xfrm>
            <a:off x="1739900" y="5045075"/>
            <a:ext cx="2405063" cy="15525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pic>
        <p:nvPicPr>
          <p:cNvPr id="6" name="Picture 10" descr="C:\Users\user\Desktop\WINC christmas ornamtent photo\WINC Pics for slide show\Pics for slide show\Chloe cutest little owl ever.JPG"/>
          <p:cNvPicPr>
            <a:picLocks noChangeAspect="1" noChangeArrowheads="1"/>
          </p:cNvPicPr>
          <p:nvPr/>
        </p:nvPicPr>
        <p:blipFill>
          <a:blip r:embed="rId5"/>
          <a:srcRect/>
          <a:stretch>
            <a:fillRect/>
          </a:stretch>
        </p:blipFill>
        <p:spPr bwMode="auto">
          <a:xfrm>
            <a:off x="3656013" y="3540125"/>
            <a:ext cx="1811337" cy="1358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pic>
        <p:nvPicPr>
          <p:cNvPr id="7" name="Picture 12" descr="C:\Users\user\Desktop\2014 WINC and eagle\2014 Eagle for Board\DSC_0240.AVI.Still001 b eagle relaese.jpg"/>
          <p:cNvPicPr>
            <a:picLocks noChangeAspect="1" noChangeArrowheads="1"/>
          </p:cNvPicPr>
          <p:nvPr/>
        </p:nvPicPr>
        <p:blipFill>
          <a:blip r:embed="rId6"/>
          <a:srcRect/>
          <a:stretch>
            <a:fillRect/>
          </a:stretch>
        </p:blipFill>
        <p:spPr bwMode="auto">
          <a:xfrm>
            <a:off x="4102100" y="1400175"/>
            <a:ext cx="2287588" cy="16176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sp>
        <p:nvSpPr>
          <p:cNvPr id="27655" name="TextBox 7"/>
          <p:cNvSpPr txBox="1">
            <a:spLocks noChangeArrowheads="1"/>
          </p:cNvSpPr>
          <p:nvPr/>
        </p:nvSpPr>
        <p:spPr bwMode="auto">
          <a:xfrm>
            <a:off x="770934" y="7170330"/>
            <a:ext cx="5643563" cy="1261884"/>
          </a:xfrm>
          <a:prstGeom prst="rect">
            <a:avLst/>
          </a:prstGeom>
          <a:noFill/>
          <a:ln w="9525">
            <a:noFill/>
            <a:miter lim="800000"/>
            <a:headEnd/>
            <a:tailEnd/>
          </a:ln>
        </p:spPr>
        <p:txBody>
          <a:bodyPr wrap="square">
            <a:spAutoFit/>
          </a:bodyPr>
          <a:lstStyle/>
          <a:p>
            <a:pPr algn="ctr"/>
            <a:r>
              <a:rPr lang="en-US" altLang="en-US" sz="2000" b="1" dirty="0">
                <a:latin typeface="Felix Titling" pitchFamily="82" charset="0"/>
              </a:rPr>
              <a:t>W349 S1480 S. Waterville Rd   </a:t>
            </a:r>
            <a:endParaRPr lang="en-US" altLang="en-US" sz="2000" b="1" dirty="0" smtClean="0">
              <a:latin typeface="Felix Titling" pitchFamily="82" charset="0"/>
            </a:endParaRPr>
          </a:p>
          <a:p>
            <a:pPr algn="ctr"/>
            <a:r>
              <a:rPr lang="en-US" altLang="en-US" sz="2000" b="1" dirty="0" smtClean="0">
                <a:latin typeface="Felix Titling" pitchFamily="82" charset="0"/>
              </a:rPr>
              <a:t> </a:t>
            </a:r>
            <a:r>
              <a:rPr lang="en-US" altLang="en-US" sz="2000" b="1" dirty="0">
                <a:latin typeface="Felix Titling" pitchFamily="82" charset="0"/>
              </a:rPr>
              <a:t>Oconomowoc, Wisconsin  53066  </a:t>
            </a:r>
          </a:p>
          <a:p>
            <a:pPr algn="ctr"/>
            <a:r>
              <a:rPr lang="en-US" altLang="en-US" b="1" dirty="0">
                <a:latin typeface="Felix Titling" pitchFamily="82" charset="0"/>
              </a:rPr>
              <a:t> (262) 965-3090</a:t>
            </a:r>
          </a:p>
          <a:p>
            <a:pPr algn="ctr"/>
            <a:r>
              <a:rPr lang="en-US" altLang="en-US" b="1" dirty="0" smtClean="0">
                <a:latin typeface="Felix Titling" pitchFamily="82" charset="0"/>
              </a:rPr>
              <a:t>www.facebook.com/pages/Wildlife-In-Need-Center/122166414520750</a:t>
            </a:r>
            <a:endParaRPr lang="en-US" altLang="en-US" b="1" dirty="0">
              <a:latin typeface="Felix Titling" pitchFamily="82" charset="0"/>
            </a:endParaRPr>
          </a:p>
        </p:txBody>
      </p:sp>
      <p:sp>
        <p:nvSpPr>
          <p:cNvPr id="9" name="TextBox 8"/>
          <p:cNvSpPr txBox="1"/>
          <p:nvPr/>
        </p:nvSpPr>
        <p:spPr>
          <a:xfrm>
            <a:off x="1051130" y="48518"/>
            <a:ext cx="4441825" cy="1077218"/>
          </a:xfrm>
          <a:prstGeom prst="rect">
            <a:avLst/>
          </a:prstGeom>
          <a:noFill/>
        </p:spPr>
        <p:txBody>
          <a:bodyPr>
            <a:spAutoFit/>
          </a:bodyPr>
          <a:lstStyle/>
          <a:p>
            <a:pPr algn="ctr" fontAlgn="auto">
              <a:spcBef>
                <a:spcPts val="0"/>
              </a:spcBef>
              <a:spcAft>
                <a:spcPts val="0"/>
              </a:spcAft>
              <a:defRPr/>
            </a:pPr>
            <a:r>
              <a:rPr lang="en-US" sz="3200" b="1" dirty="0">
                <a:ln w="12700">
                  <a:solidFill>
                    <a:schemeClr val="tx1"/>
                  </a:solidFill>
                </a:ln>
                <a:solidFill>
                  <a:srgbClr val="663300"/>
                </a:solidFill>
                <a:latin typeface="Arial Narrow" panose="020B0606020202030204" pitchFamily="34" charset="0"/>
              </a:rPr>
              <a:t>Wildlife In Need Center </a:t>
            </a:r>
          </a:p>
          <a:p>
            <a:pPr algn="ctr" fontAlgn="auto">
              <a:spcBef>
                <a:spcPts val="0"/>
              </a:spcBef>
              <a:spcAft>
                <a:spcPts val="0"/>
              </a:spcAft>
              <a:defRPr/>
            </a:pPr>
            <a:r>
              <a:rPr lang="en-US" sz="3200" b="1" dirty="0">
                <a:ln w="12700">
                  <a:solidFill>
                    <a:schemeClr val="tx1"/>
                  </a:solidFill>
                </a:ln>
                <a:solidFill>
                  <a:srgbClr val="663300"/>
                </a:solidFill>
                <a:latin typeface="Arial Narrow" panose="020B0606020202030204" pitchFamily="34" charset="0"/>
              </a:rPr>
              <a:t>Annual Report 2014</a:t>
            </a:r>
          </a:p>
        </p:txBody>
      </p:sp>
      <p:sp>
        <p:nvSpPr>
          <p:cNvPr id="27657" name="TextBox 9"/>
          <p:cNvSpPr txBox="1">
            <a:spLocks noChangeArrowheads="1"/>
          </p:cNvSpPr>
          <p:nvPr/>
        </p:nvSpPr>
        <p:spPr bwMode="auto">
          <a:xfrm>
            <a:off x="4034105" y="2998788"/>
            <a:ext cx="2730500" cy="338137"/>
          </a:xfrm>
          <a:prstGeom prst="rect">
            <a:avLst/>
          </a:prstGeom>
          <a:noFill/>
          <a:ln w="9525">
            <a:noFill/>
            <a:miter lim="800000"/>
            <a:headEnd/>
            <a:tailEnd/>
          </a:ln>
        </p:spPr>
        <p:txBody>
          <a:bodyPr>
            <a:spAutoFit/>
          </a:bodyPr>
          <a:lstStyle/>
          <a:p>
            <a:r>
              <a:rPr lang="en-US" sz="1600" b="1" dirty="0">
                <a:latin typeface="Aparajita" panose="020B0604020202020204" pitchFamily="34" charset="0"/>
                <a:cs typeface="Aparajita" panose="020B0604020202020204" pitchFamily="34" charset="0"/>
              </a:rPr>
              <a:t>American Bald Eagle Release</a:t>
            </a:r>
          </a:p>
        </p:txBody>
      </p:sp>
      <p:sp>
        <p:nvSpPr>
          <p:cNvPr id="27658" name="TextBox 11"/>
          <p:cNvSpPr txBox="1">
            <a:spLocks noChangeArrowheads="1"/>
          </p:cNvSpPr>
          <p:nvPr/>
        </p:nvSpPr>
        <p:spPr bwMode="auto">
          <a:xfrm>
            <a:off x="720725" y="2890838"/>
            <a:ext cx="3092450" cy="369887"/>
          </a:xfrm>
          <a:prstGeom prst="rect">
            <a:avLst/>
          </a:prstGeom>
          <a:noFill/>
          <a:ln w="9525">
            <a:noFill/>
            <a:miter lim="800000"/>
            <a:headEnd/>
            <a:tailEnd/>
          </a:ln>
        </p:spPr>
        <p:txBody>
          <a:bodyPr>
            <a:spAutoFit/>
          </a:bodyPr>
          <a:lstStyle/>
          <a:p>
            <a:r>
              <a:rPr lang="en-US" b="1" dirty="0">
                <a:latin typeface="Aparajita" panose="020B0604020202020204" pitchFamily="34" charset="0"/>
                <a:cs typeface="Aparajita" panose="020B0604020202020204" pitchFamily="34" charset="0"/>
              </a:rPr>
              <a:t>Landscaping  feeding wildlife</a:t>
            </a:r>
          </a:p>
        </p:txBody>
      </p:sp>
      <p:sp>
        <p:nvSpPr>
          <p:cNvPr id="27659" name="TextBox 12"/>
          <p:cNvSpPr txBox="1">
            <a:spLocks noChangeArrowheads="1"/>
          </p:cNvSpPr>
          <p:nvPr/>
        </p:nvSpPr>
        <p:spPr bwMode="auto">
          <a:xfrm>
            <a:off x="1635125" y="3810000"/>
            <a:ext cx="2022475" cy="923925"/>
          </a:xfrm>
          <a:prstGeom prst="rect">
            <a:avLst/>
          </a:prstGeom>
          <a:noFill/>
          <a:ln w="9525">
            <a:noFill/>
            <a:miter lim="800000"/>
            <a:headEnd/>
            <a:tailEnd/>
          </a:ln>
        </p:spPr>
        <p:txBody>
          <a:bodyPr>
            <a:spAutoFit/>
          </a:bodyPr>
          <a:lstStyle/>
          <a:p>
            <a:pPr algn="ctr"/>
            <a:r>
              <a:rPr lang="en-US" b="1" dirty="0">
                <a:latin typeface="Aparajita" panose="020B0604020202020204" pitchFamily="34" charset="0"/>
                <a:cs typeface="Aparajita" panose="020B0604020202020204" pitchFamily="34" charset="0"/>
              </a:rPr>
              <a:t>Debut of three new Educational Ambassadors</a:t>
            </a:r>
          </a:p>
        </p:txBody>
      </p:sp>
      <p:sp>
        <p:nvSpPr>
          <p:cNvPr id="27660" name="TextBox 13"/>
          <p:cNvSpPr txBox="1">
            <a:spLocks noChangeArrowheads="1"/>
          </p:cNvSpPr>
          <p:nvPr/>
        </p:nvSpPr>
        <p:spPr bwMode="auto">
          <a:xfrm>
            <a:off x="4561681" y="6769100"/>
            <a:ext cx="2220120" cy="369332"/>
          </a:xfrm>
          <a:prstGeom prst="rect">
            <a:avLst/>
          </a:prstGeom>
          <a:noFill/>
          <a:ln w="9525">
            <a:noFill/>
            <a:miter lim="800000"/>
            <a:headEnd/>
            <a:tailEnd/>
          </a:ln>
        </p:spPr>
        <p:txBody>
          <a:bodyPr wrap="square">
            <a:spAutoFit/>
          </a:bodyPr>
          <a:lstStyle/>
          <a:p>
            <a:pPr algn="ctr"/>
            <a:r>
              <a:rPr lang="en-US" b="1" dirty="0">
                <a:latin typeface="Aparajita" panose="020B0604020202020204" pitchFamily="34" charset="0"/>
                <a:cs typeface="Aparajita" panose="020B0604020202020204" pitchFamily="34" charset="0"/>
              </a:rPr>
              <a:t>Education </a:t>
            </a:r>
            <a:r>
              <a:rPr lang="en-US" b="1" dirty="0" smtClean="0">
                <a:latin typeface="Aparajita" panose="020B0604020202020204" pitchFamily="34" charset="0"/>
                <a:cs typeface="Aparajita" panose="020B0604020202020204" pitchFamily="34" charset="0"/>
              </a:rPr>
              <a:t>programs </a:t>
            </a:r>
            <a:endParaRPr lang="en-US" b="1" dirty="0">
              <a:latin typeface="Aparajita" panose="020B0604020202020204" pitchFamily="34" charset="0"/>
              <a:cs typeface="Aparajita" panose="020B0604020202020204" pitchFamily="34" charset="0"/>
            </a:endParaRPr>
          </a:p>
        </p:txBody>
      </p:sp>
      <p:pic>
        <p:nvPicPr>
          <p:cNvPr id="1026" name="Picture 2" descr="C:\Users\user\Desktop\Leslie WINC\Kim photos\DSC_033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32456" y="5496802"/>
            <a:ext cx="1936143" cy="12859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5" name="Rectangle 1"/>
          <p:cNvSpPr>
            <a:spLocks noChangeArrowheads="1"/>
          </p:cNvSpPr>
          <p:nvPr/>
        </p:nvSpPr>
        <p:spPr bwMode="auto">
          <a:xfrm>
            <a:off x="2351881" y="8479640"/>
            <a:ext cx="2344737" cy="369887"/>
          </a:xfrm>
          <a:prstGeom prst="rect">
            <a:avLst/>
          </a:prstGeom>
          <a:noFill/>
          <a:ln w="9525">
            <a:noFill/>
            <a:miter lim="800000"/>
            <a:headEnd/>
            <a:tailEnd/>
          </a:ln>
        </p:spPr>
        <p:txBody>
          <a:bodyPr wrap="none">
            <a:spAutoFit/>
          </a:bodyPr>
          <a:lstStyle/>
          <a:p>
            <a:r>
              <a:rPr lang="en-US" altLang="en-US" b="1" dirty="0">
                <a:latin typeface="Arial Narrow" pitchFamily="34" charset="0"/>
                <a:hlinkClick r:id="rId8"/>
              </a:rPr>
              <a:t>www.helpingwildlife.org</a:t>
            </a:r>
            <a:endParaRPr lang="en-US" altLang="en-US" b="1" dirty="0">
              <a:latin typeface="Arial Narrow"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12693"/>
            <a:ext cx="6096000" cy="954107"/>
          </a:xfrm>
          <a:prstGeom prst="rect">
            <a:avLst/>
          </a:prstGeom>
          <a:noFill/>
        </p:spPr>
        <p:txBody>
          <a:bodyPr>
            <a:spAutoFit/>
          </a:bodyPr>
          <a:lstStyle/>
          <a:p>
            <a:pPr algn="ctr" fontAlgn="auto">
              <a:spcBef>
                <a:spcPts val="0"/>
              </a:spcBef>
              <a:spcAft>
                <a:spcPts val="0"/>
              </a:spcAft>
              <a:defRPr/>
            </a:pPr>
            <a:r>
              <a:rPr lang="en-US" sz="2800" b="1" dirty="0">
                <a:ln w="12700">
                  <a:solidFill>
                    <a:schemeClr val="tx1"/>
                  </a:solidFill>
                </a:ln>
                <a:solidFill>
                  <a:srgbClr val="663300"/>
                </a:solidFill>
                <a:latin typeface="Arial Narrow" panose="020B0606020202030204" pitchFamily="34" charset="0"/>
              </a:rPr>
              <a:t>Wildlife In Need Center (WINC)</a:t>
            </a:r>
          </a:p>
          <a:p>
            <a:pPr algn="ctr" fontAlgn="auto">
              <a:spcBef>
                <a:spcPts val="0"/>
              </a:spcBef>
              <a:spcAft>
                <a:spcPts val="0"/>
              </a:spcAft>
              <a:defRPr/>
            </a:pPr>
            <a:r>
              <a:rPr lang="en-US" sz="2800" b="1" dirty="0">
                <a:ln w="12700">
                  <a:solidFill>
                    <a:schemeClr val="tx1"/>
                  </a:solidFill>
                </a:ln>
                <a:solidFill>
                  <a:srgbClr val="663300"/>
                </a:solidFill>
                <a:latin typeface="Arial Narrow" panose="020B0606020202030204" pitchFamily="34" charset="0"/>
              </a:rPr>
              <a:t>Mission and Vision Statement</a:t>
            </a:r>
            <a:endParaRPr lang="en-US" sz="2800" dirty="0">
              <a:latin typeface="+mn-lt"/>
            </a:endParaRPr>
          </a:p>
        </p:txBody>
      </p:sp>
      <p:sp>
        <p:nvSpPr>
          <p:cNvPr id="3" name="TextBox 2"/>
          <p:cNvSpPr txBox="1"/>
          <p:nvPr/>
        </p:nvSpPr>
        <p:spPr>
          <a:xfrm>
            <a:off x="50697" y="4362820"/>
            <a:ext cx="6770688" cy="2800767"/>
          </a:xfrm>
          <a:prstGeom prst="rect">
            <a:avLst/>
          </a:prstGeom>
          <a:noFill/>
        </p:spPr>
        <p:txBody>
          <a:bodyPr wrap="square">
            <a:spAutoFit/>
          </a:bodyPr>
          <a:lstStyle/>
          <a:p>
            <a:pPr algn="ctr" fontAlgn="auto">
              <a:spcAft>
                <a:spcPts val="0"/>
              </a:spcAft>
              <a:defRPr/>
            </a:pPr>
            <a:r>
              <a:rPr lang="en-US" altLang="en-US" sz="1600" b="1" dirty="0">
                <a:ln w="9525">
                  <a:solidFill>
                    <a:schemeClr val="tx1"/>
                  </a:solidFill>
                </a:ln>
                <a:solidFill>
                  <a:srgbClr val="663300"/>
                </a:solidFill>
                <a:latin typeface="+mn-lt"/>
                <a:ea typeface="Microsoft JhengHei" panose="020B0604030504040204" pitchFamily="34" charset="-120"/>
              </a:rPr>
              <a:t>MISSION STATEMENT</a:t>
            </a:r>
          </a:p>
          <a:p>
            <a:pPr algn="ctr" fontAlgn="auto">
              <a:spcAft>
                <a:spcPts val="0"/>
              </a:spcAft>
              <a:defRPr/>
            </a:pPr>
            <a:r>
              <a:rPr lang="en-US" altLang="en-US" sz="1600" b="1" dirty="0">
                <a:latin typeface="Aparajita" panose="020B0604020202020204" pitchFamily="34" charset="0"/>
                <a:ea typeface="Microsoft JhengHei" panose="020B0604030504040204" pitchFamily="34" charset="-120"/>
                <a:cs typeface="Aparajita" panose="020B0604020202020204" pitchFamily="34" charset="0"/>
              </a:rPr>
              <a:t>To provide wildlife rehabilitation to Wisconsin wildlife with the intent to release back to their native habitat, conduct research designed to further the positive impact of rehabilitation, and provide quality community education programs and services.</a:t>
            </a:r>
          </a:p>
          <a:p>
            <a:pPr algn="ctr" fontAlgn="auto">
              <a:spcAft>
                <a:spcPts val="0"/>
              </a:spcAft>
              <a:defRPr/>
            </a:pPr>
            <a:endParaRPr lang="en-US" altLang="en-US" sz="1600" b="1" dirty="0">
              <a:solidFill>
                <a:srgbClr val="663300"/>
              </a:solidFill>
              <a:latin typeface="+mn-lt"/>
              <a:ea typeface="Microsoft JhengHei" panose="020B0604030504040204" pitchFamily="34" charset="-120"/>
            </a:endParaRPr>
          </a:p>
          <a:p>
            <a:pPr algn="ctr" fontAlgn="auto">
              <a:spcAft>
                <a:spcPts val="0"/>
              </a:spcAft>
              <a:defRPr/>
            </a:pPr>
            <a:r>
              <a:rPr lang="en-US" altLang="en-US" sz="1600" b="1" dirty="0">
                <a:ln w="9525">
                  <a:solidFill>
                    <a:schemeClr val="tx1"/>
                  </a:solidFill>
                </a:ln>
                <a:solidFill>
                  <a:srgbClr val="663300"/>
                </a:solidFill>
                <a:latin typeface="+mn-lt"/>
                <a:ea typeface="Microsoft JhengHei" panose="020B0604030504040204" pitchFamily="34" charset="-120"/>
              </a:rPr>
              <a:t>VISION STATEMENT</a:t>
            </a:r>
          </a:p>
          <a:p>
            <a:pPr algn="ctr" fontAlgn="auto">
              <a:spcAft>
                <a:spcPts val="0"/>
              </a:spcAft>
              <a:defRPr/>
            </a:pPr>
            <a:r>
              <a:rPr lang="en-US" altLang="en-US" sz="1600" b="1" dirty="0">
                <a:latin typeface="Aparajita" panose="020B0604020202020204" pitchFamily="34" charset="0"/>
                <a:ea typeface="Microsoft JhengHei" panose="020B0604030504040204" pitchFamily="34" charset="-120"/>
                <a:cs typeface="Aparajita" panose="020B0604020202020204" pitchFamily="34" charset="0"/>
              </a:rPr>
              <a:t>To become a nationally recognized Wildlife Rehabilitation Center that serves as a hub for other satellite facilities and is financially stable. WINC will work in collaboration with the University of Wisconsin-Waukesha and the University of Wisconsin Colleges and Extensions to be identified as the number one resource in the community that promotes an ethic of care and respect for the natural world.</a:t>
            </a:r>
            <a:endParaRPr lang="en-US" altLang="en-US" sz="1600" b="1" dirty="0">
              <a:solidFill>
                <a:schemeClr val="tx2"/>
              </a:solidFill>
              <a:latin typeface="Aparajita" panose="020B0604020202020204" pitchFamily="34" charset="0"/>
              <a:ea typeface="Microsoft JhengHei" panose="020B0604030504040204" pitchFamily="34" charset="-120"/>
              <a:cs typeface="Aparajita" panose="020B0604020202020204" pitchFamily="34" charset="0"/>
            </a:endParaRPr>
          </a:p>
        </p:txBody>
      </p:sp>
      <p:pic>
        <p:nvPicPr>
          <p:cNvPr id="2050" name="Picture 2"/>
          <p:cNvPicPr>
            <a:picLocks noChangeAspect="1" noChangeArrowheads="1"/>
          </p:cNvPicPr>
          <p:nvPr/>
        </p:nvPicPr>
        <p:blipFill>
          <a:blip r:embed="rId2"/>
          <a:srcRect/>
          <a:stretch>
            <a:fillRect/>
          </a:stretch>
        </p:blipFill>
        <p:spPr bwMode="auto">
          <a:xfrm>
            <a:off x="533400" y="1447800"/>
            <a:ext cx="2255838" cy="21828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pic>
        <p:nvPicPr>
          <p:cNvPr id="2051" name="Picture 3"/>
          <p:cNvPicPr>
            <a:picLocks noChangeAspect="1" noChangeArrowheads="1"/>
          </p:cNvPicPr>
          <p:nvPr/>
        </p:nvPicPr>
        <p:blipFill>
          <a:blip r:embed="rId3"/>
          <a:srcRect/>
          <a:stretch>
            <a:fillRect/>
          </a:stretch>
        </p:blipFill>
        <p:spPr bwMode="auto">
          <a:xfrm>
            <a:off x="3208338" y="1143000"/>
            <a:ext cx="3279775" cy="21828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sp>
        <p:nvSpPr>
          <p:cNvPr id="15365" name="TextBox 3"/>
          <p:cNvSpPr txBox="1">
            <a:spLocks noChangeArrowheads="1"/>
          </p:cNvSpPr>
          <p:nvPr/>
        </p:nvSpPr>
        <p:spPr bwMode="auto">
          <a:xfrm>
            <a:off x="292925" y="3716709"/>
            <a:ext cx="2667000" cy="646112"/>
          </a:xfrm>
          <a:prstGeom prst="rect">
            <a:avLst/>
          </a:prstGeom>
          <a:noFill/>
          <a:ln w="9525">
            <a:noFill/>
            <a:miter lim="800000"/>
            <a:headEnd/>
            <a:tailEnd/>
          </a:ln>
        </p:spPr>
        <p:txBody>
          <a:bodyPr>
            <a:spAutoFit/>
          </a:bodyPr>
          <a:lstStyle/>
          <a:p>
            <a:pPr algn="ctr"/>
            <a:r>
              <a:rPr lang="en-US" b="1" dirty="0">
                <a:latin typeface="Aparajita" panose="020B0604020202020204" pitchFamily="34" charset="0"/>
                <a:cs typeface="Aparajita" panose="020B0604020202020204" pitchFamily="34" charset="0"/>
              </a:rPr>
              <a:t>Wildlife Rehabilitation</a:t>
            </a:r>
          </a:p>
          <a:p>
            <a:pPr algn="ctr"/>
            <a:r>
              <a:rPr lang="en-US" b="1" dirty="0">
                <a:latin typeface="Aparajita" panose="020B0604020202020204" pitchFamily="34" charset="0"/>
                <a:cs typeface="Aparajita" panose="020B0604020202020204" pitchFamily="34" charset="0"/>
              </a:rPr>
              <a:t> and Release</a:t>
            </a:r>
          </a:p>
        </p:txBody>
      </p:sp>
      <p:sp>
        <p:nvSpPr>
          <p:cNvPr id="15366" name="TextBox 4"/>
          <p:cNvSpPr txBox="1">
            <a:spLocks noChangeArrowheads="1"/>
          </p:cNvSpPr>
          <p:nvPr/>
        </p:nvSpPr>
        <p:spPr bwMode="auto">
          <a:xfrm>
            <a:off x="3494088" y="3325812"/>
            <a:ext cx="2819400" cy="646113"/>
          </a:xfrm>
          <a:prstGeom prst="rect">
            <a:avLst/>
          </a:prstGeom>
          <a:noFill/>
          <a:ln w="9525">
            <a:noFill/>
            <a:miter lim="800000"/>
            <a:headEnd/>
            <a:tailEnd/>
          </a:ln>
        </p:spPr>
        <p:txBody>
          <a:bodyPr>
            <a:spAutoFit/>
          </a:bodyPr>
          <a:lstStyle/>
          <a:p>
            <a:pPr algn="ctr"/>
            <a:r>
              <a:rPr lang="en-US" b="1" dirty="0">
                <a:latin typeface="Aparajita" panose="020B0604020202020204" pitchFamily="34" charset="0"/>
                <a:cs typeface="Aparajita" panose="020B0604020202020204" pitchFamily="34" charset="0"/>
              </a:rPr>
              <a:t>Education  programs in </a:t>
            </a:r>
            <a:endParaRPr lang="en-US" b="1" dirty="0" smtClean="0">
              <a:latin typeface="Aparajita" panose="020B0604020202020204" pitchFamily="34" charset="0"/>
              <a:cs typeface="Aparajita" panose="020B0604020202020204" pitchFamily="34" charset="0"/>
            </a:endParaRPr>
          </a:p>
          <a:p>
            <a:pPr algn="ctr"/>
            <a:r>
              <a:rPr lang="en-US" b="1" dirty="0" smtClean="0">
                <a:latin typeface="Aparajita" panose="020B0604020202020204" pitchFamily="34" charset="0"/>
                <a:cs typeface="Aparajita" panose="020B0604020202020204" pitchFamily="34" charset="0"/>
              </a:rPr>
              <a:t>WINC’s </a:t>
            </a:r>
            <a:r>
              <a:rPr lang="en-US" b="1" dirty="0">
                <a:latin typeface="Aparajita" panose="020B0604020202020204" pitchFamily="34" charset="0"/>
                <a:cs typeface="Aparajita" panose="020B0604020202020204" pitchFamily="34" charset="0"/>
              </a:rPr>
              <a:t>gathering room</a:t>
            </a:r>
          </a:p>
        </p:txBody>
      </p:sp>
      <p:sp>
        <p:nvSpPr>
          <p:cNvPr id="4" name="TextBox 3"/>
          <p:cNvSpPr txBox="1"/>
          <p:nvPr/>
        </p:nvSpPr>
        <p:spPr>
          <a:xfrm>
            <a:off x="152400" y="7661967"/>
            <a:ext cx="6553200" cy="1169551"/>
          </a:xfrm>
          <a:prstGeom prst="rect">
            <a:avLst/>
          </a:prstGeom>
          <a:noFill/>
        </p:spPr>
        <p:txBody>
          <a:bodyPr wrap="square" rtlCol="0">
            <a:spAutoFit/>
          </a:bodyPr>
          <a:lstStyle/>
          <a:p>
            <a:r>
              <a:rPr lang="en-US" sz="1400" b="1" u="sng" dirty="0">
                <a:solidFill>
                  <a:srgbClr val="003300"/>
                </a:solidFill>
                <a:latin typeface="Vijaya" panose="020B0604020202020204" pitchFamily="34" charset="0"/>
                <a:ea typeface="Microsoft JhengHei" panose="020B0604030504040204" pitchFamily="34" charset="-120"/>
                <a:cs typeface="Vijaya" panose="020B0604020202020204" pitchFamily="34" charset="0"/>
              </a:rPr>
              <a:t>WINC  Mission supporter</a:t>
            </a:r>
            <a:r>
              <a:rPr lang="en-US" sz="1400" b="1" dirty="0">
                <a:solidFill>
                  <a:srgbClr val="003300"/>
                </a:solidFill>
                <a:latin typeface="Vijaya" panose="020B0604020202020204" pitchFamily="34" charset="0"/>
                <a:ea typeface="Microsoft JhengHei" panose="020B0604030504040204" pitchFamily="34" charset="-120"/>
                <a:cs typeface="Vijaya" panose="020B0604020202020204" pitchFamily="34" charset="0"/>
              </a:rPr>
              <a:t>: I became involved with WINC after attending a fund raising dinner two years ago. I was so impressed with the mission of the program and the enthusiasm  and passion of the staff, I wanted to do more. I became involved in the fund raising process and introduced friends and family to the center. My niece was so interested and enthusiastic  we purchased a membership for her and she is now a volunteer at the center. Our Niece is now contemplating a career as a veterinarian…Sandy Harsh</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1"/>
          <p:cNvSpPr txBox="1">
            <a:spLocks noChangeArrowheads="1"/>
          </p:cNvSpPr>
          <p:nvPr/>
        </p:nvSpPr>
        <p:spPr bwMode="auto">
          <a:xfrm>
            <a:off x="304800" y="976294"/>
            <a:ext cx="6324600" cy="8069901"/>
          </a:xfrm>
          <a:prstGeom prst="rect">
            <a:avLst/>
          </a:prstGeom>
          <a:noFill/>
          <a:ln w="9525">
            <a:noFill/>
            <a:miter lim="800000"/>
            <a:headEnd/>
            <a:tailEnd/>
          </a:ln>
        </p:spPr>
        <p:txBody>
          <a:bodyPr wrap="square">
            <a:spAutoFit/>
          </a:bodyPr>
          <a:lstStyle/>
          <a:p>
            <a:pPr>
              <a:lnSpc>
                <a:spcPct val="90000"/>
              </a:lnSpc>
            </a:pPr>
            <a:r>
              <a:rPr lang="en-US" altLang="en-US" sz="1600" b="1" dirty="0">
                <a:latin typeface="Aparajita" panose="020B0604020202020204" pitchFamily="34" charset="0"/>
                <a:ea typeface="Microsoft JhengHei"/>
                <a:cs typeface="Aparajita" panose="020B0604020202020204" pitchFamily="34" charset="0"/>
              </a:rPr>
              <a:t>In 2014, the Wildlife in Need Center (WINC) has continued its efforts to be one of the most professional wildlife rehabilitation centers in Wisconsin.  We are one of two wildlife rehabilitation facilities in </a:t>
            </a:r>
            <a:r>
              <a:rPr lang="en-US" altLang="en-US" sz="1600" b="1" dirty="0" smtClean="0">
                <a:latin typeface="Aparajita" panose="020B0604020202020204" pitchFamily="34" charset="0"/>
                <a:ea typeface="Microsoft JhengHei"/>
                <a:cs typeface="Aparajita" panose="020B0604020202020204" pitchFamily="34" charset="0"/>
              </a:rPr>
              <a:t>Southeastern </a:t>
            </a:r>
            <a:r>
              <a:rPr lang="en-US" altLang="en-US" sz="1600" b="1" dirty="0">
                <a:latin typeface="Aparajita" panose="020B0604020202020204" pitchFamily="34" charset="0"/>
                <a:ea typeface="Microsoft JhengHei"/>
                <a:cs typeface="Aparajita" panose="020B0604020202020204" pitchFamily="34" charset="0"/>
              </a:rPr>
              <a:t>Wisconsin that </a:t>
            </a:r>
            <a:r>
              <a:rPr lang="en-US" altLang="en-US" sz="1600" b="1" dirty="0" smtClean="0">
                <a:latin typeface="Aparajita" panose="020B0604020202020204" pitchFamily="34" charset="0"/>
                <a:ea typeface="Microsoft JhengHei"/>
                <a:cs typeface="Aparajita" panose="020B0604020202020204" pitchFamily="34" charset="0"/>
              </a:rPr>
              <a:t>admit most </a:t>
            </a:r>
            <a:r>
              <a:rPr lang="en-US" altLang="en-US" sz="1600" b="1" dirty="0">
                <a:latin typeface="Aparajita" panose="020B0604020202020204" pitchFamily="34" charset="0"/>
                <a:ea typeface="Microsoft JhengHei"/>
                <a:cs typeface="Aparajita" panose="020B0604020202020204" pitchFamily="34" charset="0"/>
              </a:rPr>
              <a:t>species of </a:t>
            </a:r>
            <a:r>
              <a:rPr lang="en-US" altLang="en-US" sz="1600" b="1" dirty="0" smtClean="0">
                <a:latin typeface="Aparajita" panose="020B0604020202020204" pitchFamily="34" charset="0"/>
                <a:ea typeface="Microsoft JhengHei"/>
                <a:cs typeface="Aparajita" panose="020B0604020202020204" pitchFamily="34" charset="0"/>
              </a:rPr>
              <a:t>Wisconsin wildlife</a:t>
            </a:r>
            <a:r>
              <a:rPr lang="en-US" altLang="en-US" sz="1600" b="1" dirty="0">
                <a:latin typeface="Aparajita" panose="020B0604020202020204" pitchFamily="34" charset="0"/>
                <a:ea typeface="Microsoft JhengHei"/>
                <a:cs typeface="Aparajita" panose="020B0604020202020204" pitchFamily="34" charset="0"/>
              </a:rPr>
              <a:t>. </a:t>
            </a:r>
            <a:r>
              <a:rPr lang="en-US" altLang="en-US" sz="1600" b="1" dirty="0" smtClean="0">
                <a:latin typeface="Aparajita" panose="020B0604020202020204" pitchFamily="34" charset="0"/>
                <a:ea typeface="Microsoft JhengHei"/>
                <a:cs typeface="Aparajita" panose="020B0604020202020204" pitchFamily="34" charset="0"/>
              </a:rPr>
              <a:t>Our </a:t>
            </a:r>
            <a:r>
              <a:rPr lang="en-US" altLang="en-US" sz="1600" b="1" dirty="0">
                <a:latin typeface="Aparajita" panose="020B0604020202020204" pitchFamily="34" charset="0"/>
                <a:ea typeface="Microsoft JhengHei"/>
                <a:cs typeface="Aparajita" panose="020B0604020202020204" pitchFamily="34" charset="0"/>
              </a:rPr>
              <a:t>educational program sets us apart from any wildlife rehabilitation facility in </a:t>
            </a:r>
            <a:r>
              <a:rPr lang="en-US" altLang="en-US" sz="1600" b="1" dirty="0" smtClean="0">
                <a:latin typeface="Aparajita" panose="020B0604020202020204" pitchFamily="34" charset="0"/>
                <a:ea typeface="Microsoft JhengHei"/>
                <a:cs typeface="Aparajita" panose="020B0604020202020204" pitchFamily="34" charset="0"/>
              </a:rPr>
              <a:t>Southeastern </a:t>
            </a:r>
            <a:r>
              <a:rPr lang="en-US" altLang="en-US" sz="1600" b="1" dirty="0">
                <a:latin typeface="Aparajita" panose="020B0604020202020204" pitchFamily="34" charset="0"/>
                <a:ea typeface="Microsoft JhengHei"/>
                <a:cs typeface="Aparajita" panose="020B0604020202020204" pitchFamily="34" charset="0"/>
              </a:rPr>
              <a:t>Wisconsin.</a:t>
            </a:r>
          </a:p>
          <a:p>
            <a:pPr>
              <a:lnSpc>
                <a:spcPct val="90000"/>
              </a:lnSpc>
            </a:pPr>
            <a:endParaRPr lang="en-US" altLang="en-US" sz="1600" b="1" dirty="0">
              <a:solidFill>
                <a:schemeClr val="folHlink"/>
              </a:solidFill>
              <a:latin typeface="Aparajita" panose="020B0604020202020204" pitchFamily="34" charset="0"/>
              <a:ea typeface="Microsoft JhengHei"/>
              <a:cs typeface="Aparajita" panose="020B0604020202020204" pitchFamily="34" charset="0"/>
            </a:endParaRPr>
          </a:p>
          <a:p>
            <a:pPr>
              <a:lnSpc>
                <a:spcPct val="90000"/>
              </a:lnSpc>
            </a:pPr>
            <a:r>
              <a:rPr lang="en-US" sz="1600" b="1" dirty="0">
                <a:latin typeface="Aparajita" panose="020B0604020202020204" pitchFamily="34" charset="0"/>
                <a:ea typeface="Microsoft JhengHei"/>
                <a:cs typeface="Aparajita" panose="020B0604020202020204" pitchFamily="34" charset="0"/>
              </a:rPr>
              <a:t>Since 1994, WINC’s essential mission </a:t>
            </a:r>
            <a:r>
              <a:rPr lang="en-US" sz="1600" b="1" dirty="0" smtClean="0">
                <a:latin typeface="Aparajita" panose="020B0604020202020204" pitchFamily="34" charset="0"/>
                <a:ea typeface="Microsoft JhengHei"/>
                <a:cs typeface="Aparajita" panose="020B0604020202020204" pitchFamily="34" charset="0"/>
              </a:rPr>
              <a:t>has been increasingly heard</a:t>
            </a:r>
            <a:r>
              <a:rPr lang="en-US" sz="1600" b="1" dirty="0">
                <a:latin typeface="Aparajita" panose="020B0604020202020204" pitchFamily="34" charset="0"/>
                <a:ea typeface="Microsoft JhengHei"/>
                <a:cs typeface="Aparajita" panose="020B0604020202020204" pitchFamily="34" charset="0"/>
              </a:rPr>
              <a:t>, requiring it to expand from a small one-bedroom house. On June 27, 2011 WINC opened  a greener, public-friendly and spacious 6,000-square foot facility. Our new facility offers increased service and additional capacity to accommodate our wildlife patients. Larger facilities enable WINC to offer more education, including on-site programs and displays, research and, of course, up-to-date medical care treatment. 2014, WINC entered its fourth year in the partnership with </a:t>
            </a:r>
            <a:r>
              <a:rPr lang="en-US" altLang="en-US" sz="1600" b="1" dirty="0">
                <a:latin typeface="Aparajita" panose="020B0604020202020204" pitchFamily="34" charset="0"/>
                <a:ea typeface="Microsoft JhengHei"/>
                <a:cs typeface="Aparajita" panose="020B0604020202020204" pitchFamily="34" charset="0"/>
              </a:rPr>
              <a:t>University of Wisconsin-Waukesha </a:t>
            </a:r>
            <a:r>
              <a:rPr lang="en-US" altLang="en-US" sz="1600" b="1" dirty="0" smtClean="0">
                <a:latin typeface="Aparajita" panose="020B0604020202020204" pitchFamily="34" charset="0"/>
                <a:ea typeface="Microsoft JhengHei"/>
                <a:cs typeface="Aparajita" panose="020B0604020202020204" pitchFamily="34" charset="0"/>
              </a:rPr>
              <a:t>on </a:t>
            </a:r>
            <a:r>
              <a:rPr lang="en-US" altLang="en-US" sz="1600" b="1" dirty="0">
                <a:latin typeface="Aparajita" panose="020B0604020202020204" pitchFamily="34" charset="0"/>
                <a:ea typeface="Microsoft JhengHei"/>
                <a:cs typeface="Aparajita" panose="020B0604020202020204" pitchFamily="34" charset="0"/>
              </a:rPr>
              <a:t>their </a:t>
            </a:r>
            <a:r>
              <a:rPr lang="en-US" altLang="en-US" sz="1600" b="1" dirty="0" smtClean="0">
                <a:latin typeface="Aparajita" panose="020B0604020202020204" pitchFamily="34" charset="0"/>
                <a:ea typeface="Microsoft JhengHei"/>
                <a:cs typeface="Aparajita" panose="020B0604020202020204" pitchFamily="34" charset="0"/>
              </a:rPr>
              <a:t>92 </a:t>
            </a:r>
            <a:r>
              <a:rPr lang="en-US" altLang="en-US" sz="1600" b="1" dirty="0">
                <a:latin typeface="Aparajita" panose="020B0604020202020204" pitchFamily="34" charset="0"/>
                <a:ea typeface="Microsoft JhengHei"/>
                <a:cs typeface="Aparajita" panose="020B0604020202020204" pitchFamily="34" charset="0"/>
              </a:rPr>
              <a:t>acre </a:t>
            </a:r>
            <a:r>
              <a:rPr lang="en-US" altLang="en-US" sz="1600" b="1" dirty="0" smtClean="0">
                <a:latin typeface="Aparajita" panose="020B0604020202020204" pitchFamily="34" charset="0"/>
                <a:ea typeface="Microsoft JhengHei"/>
                <a:cs typeface="Aparajita" panose="020B0604020202020204" pitchFamily="34" charset="0"/>
              </a:rPr>
              <a:t>property.</a:t>
            </a:r>
          </a:p>
          <a:p>
            <a:pPr>
              <a:lnSpc>
                <a:spcPct val="90000"/>
              </a:lnSpc>
            </a:pPr>
            <a:endParaRPr lang="en-US" altLang="en-US" sz="1600" b="1" dirty="0">
              <a:latin typeface="Aparajita" panose="020B0604020202020204" pitchFamily="34" charset="0"/>
              <a:ea typeface="Microsoft JhengHei"/>
              <a:cs typeface="Aparajita" panose="020B0604020202020204" pitchFamily="34" charset="0"/>
            </a:endParaRPr>
          </a:p>
          <a:p>
            <a:pPr>
              <a:lnSpc>
                <a:spcPct val="90000"/>
              </a:lnSpc>
            </a:pPr>
            <a:r>
              <a:rPr lang="en-US" altLang="en-US" sz="1600" b="1" dirty="0">
                <a:latin typeface="Aparajita" panose="020B0604020202020204" pitchFamily="34" charset="0"/>
                <a:ea typeface="Microsoft JhengHei"/>
                <a:cs typeface="Aparajita" panose="020B0604020202020204" pitchFamily="34" charset="0"/>
              </a:rPr>
              <a:t>In 2014, to meet the demand for wildlife rehabilitation, WINC added two</a:t>
            </a:r>
            <a:r>
              <a:rPr lang="en-US" altLang="en-US" sz="1600" b="1" dirty="0">
                <a:solidFill>
                  <a:srgbClr val="FF0000"/>
                </a:solidFill>
                <a:latin typeface="Aparajita" panose="020B0604020202020204" pitchFamily="34" charset="0"/>
                <a:ea typeface="Microsoft JhengHei"/>
                <a:cs typeface="Aparajita" panose="020B0604020202020204" pitchFamily="34" charset="0"/>
              </a:rPr>
              <a:t> </a:t>
            </a:r>
            <a:r>
              <a:rPr lang="en-US" altLang="en-US" sz="1600" b="1" dirty="0">
                <a:latin typeface="Aparajita" panose="020B0604020202020204" pitchFamily="34" charset="0"/>
                <a:ea typeface="Microsoft JhengHei"/>
                <a:cs typeface="Aparajita" panose="020B0604020202020204" pitchFamily="34" charset="0"/>
              </a:rPr>
              <a:t>seasonal qualified staff in animal care.  Our year round staff now consists of two full- time office  staff, a part-time bookkeeper, one part-time education coordinator, two full-time  and one part-time animal care staff.  In addition our volunteer program continues to grow as we add and train new volunteers</a:t>
            </a:r>
            <a:r>
              <a:rPr lang="en-US" altLang="en-US" sz="1600" b="1" dirty="0">
                <a:solidFill>
                  <a:schemeClr val="folHlink"/>
                </a:solidFill>
                <a:latin typeface="Aparajita" panose="020B0604020202020204" pitchFamily="34" charset="0"/>
                <a:ea typeface="Microsoft JhengHei"/>
                <a:cs typeface="Aparajita" panose="020B0604020202020204" pitchFamily="34" charset="0"/>
              </a:rPr>
              <a:t> </a:t>
            </a:r>
            <a:r>
              <a:rPr lang="en-US" altLang="en-US" sz="1600" b="1" dirty="0" smtClean="0">
                <a:latin typeface="Aparajita" panose="020B0604020202020204" pitchFamily="34" charset="0"/>
                <a:ea typeface="Microsoft JhengHei"/>
                <a:cs typeface="Aparajita" panose="020B0604020202020204" pitchFamily="34" charset="0"/>
              </a:rPr>
              <a:t>monthly, </a:t>
            </a:r>
            <a:r>
              <a:rPr lang="en-US" altLang="en-US" sz="1600" b="1" dirty="0">
                <a:latin typeface="Aparajita" panose="020B0604020202020204" pitchFamily="34" charset="0"/>
                <a:ea typeface="Microsoft JhengHei"/>
                <a:cs typeface="Aparajita" panose="020B0604020202020204" pitchFamily="34" charset="0"/>
              </a:rPr>
              <a:t>while maintaining a very high retention </a:t>
            </a:r>
            <a:r>
              <a:rPr lang="en-US" altLang="en-US" sz="1600" b="1" dirty="0" smtClean="0">
                <a:latin typeface="Aparajita" panose="020B0604020202020204" pitchFamily="34" charset="0"/>
                <a:ea typeface="Microsoft JhengHei"/>
                <a:cs typeface="Aparajita" panose="020B0604020202020204" pitchFamily="34" charset="0"/>
              </a:rPr>
              <a:t>rate.</a:t>
            </a:r>
            <a:r>
              <a:rPr lang="en-US" altLang="en-US" sz="1600" b="1" dirty="0" smtClean="0">
                <a:solidFill>
                  <a:srgbClr val="0000FF"/>
                </a:solidFill>
                <a:latin typeface="Aparajita" panose="020B0604020202020204" pitchFamily="34" charset="0"/>
                <a:ea typeface="Microsoft JhengHei"/>
                <a:cs typeface="Aparajita" panose="020B0604020202020204" pitchFamily="34" charset="0"/>
              </a:rPr>
              <a:t>  </a:t>
            </a:r>
            <a:r>
              <a:rPr lang="en-US" altLang="en-US" sz="1600" b="1" dirty="0">
                <a:latin typeface="Aparajita" panose="020B0604020202020204" pitchFamily="34" charset="0"/>
                <a:ea typeface="Microsoft JhengHei"/>
                <a:cs typeface="Aparajita" panose="020B0604020202020204" pitchFamily="34" charset="0"/>
              </a:rPr>
              <a:t>The collaboration, hard work, and dedication of our staff and volunteers to provide excellent care to wildlife is truly commendable.</a:t>
            </a:r>
          </a:p>
          <a:p>
            <a:pPr>
              <a:lnSpc>
                <a:spcPct val="90000"/>
              </a:lnSpc>
            </a:pPr>
            <a:endParaRPr lang="en-US" altLang="en-US" sz="1600" b="1" dirty="0">
              <a:latin typeface="Aparajita" panose="020B0604020202020204" pitchFamily="34" charset="0"/>
              <a:ea typeface="Microsoft JhengHei"/>
              <a:cs typeface="Aparajita" panose="020B0604020202020204" pitchFamily="34" charset="0"/>
            </a:endParaRPr>
          </a:p>
          <a:p>
            <a:pPr>
              <a:lnSpc>
                <a:spcPct val="90000"/>
              </a:lnSpc>
            </a:pPr>
            <a:r>
              <a:rPr lang="en-US" altLang="en-US" sz="1600" b="1" dirty="0">
                <a:latin typeface="Aparajita" panose="020B0604020202020204" pitchFamily="34" charset="0"/>
                <a:ea typeface="Microsoft JhengHei"/>
                <a:cs typeface="Aparajita" panose="020B0604020202020204" pitchFamily="34" charset="0"/>
              </a:rPr>
              <a:t>T</a:t>
            </a:r>
            <a:r>
              <a:rPr lang="en-US" altLang="en-US" sz="1600" b="1" dirty="0" smtClean="0">
                <a:latin typeface="Aparajita" panose="020B0604020202020204" pitchFamily="34" charset="0"/>
                <a:ea typeface="Microsoft JhengHei"/>
                <a:cs typeface="Aparajita" panose="020B0604020202020204" pitchFamily="34" charset="0"/>
              </a:rPr>
              <a:t>wo </a:t>
            </a:r>
            <a:r>
              <a:rPr lang="en-US" altLang="en-US" sz="1600" b="1" dirty="0">
                <a:latin typeface="Aparajita" panose="020B0604020202020204" pitchFamily="34" charset="0"/>
                <a:ea typeface="Microsoft JhengHei"/>
                <a:cs typeface="Aparajita" panose="020B0604020202020204" pitchFamily="34" charset="0"/>
              </a:rPr>
              <a:t>very qualified veterinarians </a:t>
            </a:r>
            <a:r>
              <a:rPr lang="en-US" altLang="en-US" sz="1600" b="1" dirty="0" smtClean="0">
                <a:latin typeface="Aparajita" panose="020B0604020202020204" pitchFamily="34" charset="0"/>
                <a:ea typeface="Microsoft JhengHei"/>
                <a:cs typeface="Aparajita" panose="020B0604020202020204" pitchFamily="34" charset="0"/>
              </a:rPr>
              <a:t> whom charge </a:t>
            </a:r>
            <a:r>
              <a:rPr lang="en-US" altLang="en-US" sz="1600" b="1" dirty="0">
                <a:latin typeface="Aparajita" panose="020B0604020202020204" pitchFamily="34" charset="0"/>
                <a:ea typeface="Microsoft JhengHei"/>
                <a:cs typeface="Aparajita" panose="020B0604020202020204" pitchFamily="34" charset="0"/>
              </a:rPr>
              <a:t>WINC a reduced rate, have helped expand WINC’s </a:t>
            </a:r>
            <a:r>
              <a:rPr lang="en-US" altLang="en-US" sz="1600" b="1" dirty="0" smtClean="0">
                <a:latin typeface="Aparajita" panose="020B0604020202020204" pitchFamily="34" charset="0"/>
                <a:ea typeface="Microsoft JhengHei"/>
                <a:cs typeface="Aparajita" panose="020B0604020202020204" pitchFamily="34" charset="0"/>
              </a:rPr>
              <a:t>scope </a:t>
            </a:r>
            <a:r>
              <a:rPr lang="en-US" altLang="en-US" sz="1600" b="1" dirty="0">
                <a:latin typeface="Aparajita" panose="020B0604020202020204" pitchFamily="34" charset="0"/>
                <a:ea typeface="Microsoft JhengHei"/>
                <a:cs typeface="Aparajita" panose="020B0604020202020204" pitchFamily="34" charset="0"/>
              </a:rPr>
              <a:t>and </a:t>
            </a:r>
            <a:r>
              <a:rPr lang="en-US" altLang="en-US" sz="1600" b="1" dirty="0" smtClean="0">
                <a:latin typeface="Aparajita" panose="020B0604020202020204" pitchFamily="34" charset="0"/>
                <a:ea typeface="Microsoft JhengHei"/>
                <a:cs typeface="Aparajita" panose="020B0604020202020204" pitchFamily="34" charset="0"/>
              </a:rPr>
              <a:t>care.  </a:t>
            </a:r>
            <a:r>
              <a:rPr lang="en-US" altLang="en-US" sz="1600" b="1" dirty="0">
                <a:latin typeface="Aparajita" panose="020B0604020202020204" pitchFamily="34" charset="0"/>
                <a:ea typeface="Microsoft JhengHei"/>
                <a:cs typeface="Aparajita" panose="020B0604020202020204" pitchFamily="34" charset="0"/>
              </a:rPr>
              <a:t>We strive to improve and impact our care and patients each day. </a:t>
            </a:r>
          </a:p>
          <a:p>
            <a:pPr>
              <a:lnSpc>
                <a:spcPct val="90000"/>
              </a:lnSpc>
            </a:pPr>
            <a:endParaRPr lang="en-US" altLang="en-US" sz="1600" b="1" dirty="0">
              <a:latin typeface="Aparajita" panose="020B0604020202020204" pitchFamily="34" charset="0"/>
              <a:ea typeface="Microsoft JhengHei"/>
              <a:cs typeface="Aparajita" panose="020B0604020202020204" pitchFamily="34" charset="0"/>
            </a:endParaRPr>
          </a:p>
          <a:p>
            <a:pPr>
              <a:lnSpc>
                <a:spcPct val="90000"/>
              </a:lnSpc>
            </a:pPr>
            <a:r>
              <a:rPr lang="en-US" altLang="en-US" sz="1600" b="1" dirty="0">
                <a:latin typeface="Aparajita" panose="020B0604020202020204" pitchFamily="34" charset="0"/>
                <a:ea typeface="Microsoft JhengHei"/>
                <a:cs typeface="Aparajita" panose="020B0604020202020204" pitchFamily="34" charset="0"/>
              </a:rPr>
              <a:t>With our staff and volunteers committed to our cause, securing sound financial footing enables us to provide the </a:t>
            </a:r>
            <a:r>
              <a:rPr lang="en-US" altLang="en-US" sz="1600" b="1" dirty="0" smtClean="0">
                <a:latin typeface="Aparajita" panose="020B0604020202020204" pitchFamily="34" charset="0"/>
                <a:ea typeface="Microsoft JhengHei"/>
                <a:cs typeface="Aparajita" panose="020B0604020202020204" pitchFamily="34" charset="0"/>
              </a:rPr>
              <a:t>best </a:t>
            </a:r>
            <a:r>
              <a:rPr lang="en-US" altLang="en-US" sz="1600" b="1" dirty="0">
                <a:latin typeface="Aparajita" panose="020B0604020202020204" pitchFamily="34" charset="0"/>
                <a:ea typeface="Microsoft JhengHei"/>
                <a:cs typeface="Aparajita" panose="020B0604020202020204" pitchFamily="34" charset="0"/>
              </a:rPr>
              <a:t>possible care for our patients – and the future of </a:t>
            </a:r>
            <a:r>
              <a:rPr lang="en-US" altLang="en-US" sz="1600" b="1" dirty="0" smtClean="0">
                <a:latin typeface="Aparajita" panose="020B0604020202020204" pitchFamily="34" charset="0"/>
                <a:ea typeface="Microsoft JhengHei"/>
                <a:cs typeface="Aparajita" panose="020B0604020202020204" pitchFamily="34" charset="0"/>
              </a:rPr>
              <a:t>WINC. </a:t>
            </a:r>
            <a:r>
              <a:rPr lang="en-US" altLang="en-US" sz="1600" b="1" dirty="0">
                <a:latin typeface="Aparajita" panose="020B0604020202020204" pitchFamily="34" charset="0"/>
                <a:ea typeface="Microsoft JhengHei"/>
                <a:cs typeface="Aparajita" panose="020B0604020202020204" pitchFamily="34" charset="0"/>
              </a:rPr>
              <a:t>Join me as we look to begin a new year in the </a:t>
            </a:r>
            <a:r>
              <a:rPr lang="en-US" altLang="en-US" sz="1600" b="1" dirty="0" smtClean="0">
                <a:latin typeface="Aparajita" panose="020B0604020202020204" pitchFamily="34" charset="0"/>
                <a:ea typeface="Microsoft JhengHei"/>
                <a:cs typeface="Aparajita" panose="020B0604020202020204" pitchFamily="34" charset="0"/>
              </a:rPr>
              <a:t>WINC </a:t>
            </a:r>
            <a:r>
              <a:rPr lang="en-US" altLang="en-US" sz="1600" b="1" dirty="0">
                <a:latin typeface="Aparajita" panose="020B0604020202020204" pitchFamily="34" charset="0"/>
                <a:ea typeface="Microsoft JhengHei"/>
                <a:cs typeface="Aparajita" panose="020B0604020202020204" pitchFamily="34" charset="0"/>
              </a:rPr>
              <a:t>long and distinguished history.</a:t>
            </a:r>
          </a:p>
          <a:p>
            <a:pPr>
              <a:lnSpc>
                <a:spcPct val="90000"/>
              </a:lnSpc>
            </a:pPr>
            <a:endParaRPr lang="en-US" sz="1600" b="1" dirty="0">
              <a:latin typeface="Aparajita" panose="020B0604020202020204" pitchFamily="34" charset="0"/>
              <a:ea typeface="Microsoft JhengHei"/>
              <a:cs typeface="Aparajita" panose="020B0604020202020204" pitchFamily="34" charset="0"/>
            </a:endParaRPr>
          </a:p>
          <a:p>
            <a:pPr>
              <a:lnSpc>
                <a:spcPct val="90000"/>
              </a:lnSpc>
            </a:pPr>
            <a:r>
              <a:rPr lang="en-US" sz="1600" b="1" dirty="0" smtClean="0">
                <a:latin typeface="Aparajita" panose="020B0604020202020204" pitchFamily="34" charset="0"/>
                <a:ea typeface="Microsoft JhengHei"/>
                <a:cs typeface="Aparajita" panose="020B0604020202020204" pitchFamily="34" charset="0"/>
              </a:rPr>
              <a:t>Sincerely</a:t>
            </a:r>
            <a:r>
              <a:rPr lang="en-US" sz="1600" b="1" dirty="0">
                <a:latin typeface="Aparajita" panose="020B0604020202020204" pitchFamily="34" charset="0"/>
                <a:ea typeface="Microsoft JhengHei"/>
                <a:cs typeface="Aparajita" panose="020B0604020202020204" pitchFamily="34" charset="0"/>
              </a:rPr>
              <a:t>,</a:t>
            </a:r>
          </a:p>
          <a:p>
            <a:pPr>
              <a:lnSpc>
                <a:spcPct val="90000"/>
              </a:lnSpc>
            </a:pPr>
            <a:endParaRPr lang="en-US" sz="1600" b="1" dirty="0">
              <a:latin typeface="Aparajita" panose="020B0604020202020204" pitchFamily="34" charset="0"/>
              <a:ea typeface="Microsoft JhengHei"/>
              <a:cs typeface="Aparajita" panose="020B0604020202020204" pitchFamily="34" charset="0"/>
            </a:endParaRPr>
          </a:p>
          <a:p>
            <a:pPr>
              <a:lnSpc>
                <a:spcPct val="90000"/>
              </a:lnSpc>
            </a:pPr>
            <a:r>
              <a:rPr lang="en-US" sz="1600" b="1" dirty="0">
                <a:latin typeface="Aparajita" panose="020B0604020202020204" pitchFamily="34" charset="0"/>
                <a:ea typeface="Microsoft JhengHei"/>
                <a:cs typeface="Aparajita" panose="020B0604020202020204" pitchFamily="34" charset="0"/>
              </a:rPr>
              <a:t>Holly Schlenvogt</a:t>
            </a:r>
          </a:p>
          <a:p>
            <a:pPr>
              <a:lnSpc>
                <a:spcPct val="90000"/>
              </a:lnSpc>
            </a:pPr>
            <a:r>
              <a:rPr lang="en-US" altLang="en-US" sz="1600" b="1" dirty="0">
                <a:latin typeface="Aparajita" panose="020B0604020202020204" pitchFamily="34" charset="0"/>
                <a:ea typeface="Microsoft JhengHei"/>
                <a:cs typeface="Aparajita" panose="020B0604020202020204" pitchFamily="34" charset="0"/>
              </a:rPr>
              <a:t>WINC Board President</a:t>
            </a:r>
          </a:p>
          <a:p>
            <a:pPr>
              <a:lnSpc>
                <a:spcPct val="90000"/>
              </a:lnSpc>
            </a:pPr>
            <a:r>
              <a:rPr lang="en-US" sz="1600" b="1" dirty="0">
                <a:latin typeface="Calibri" pitchFamily="34" charset="0"/>
                <a:ea typeface="Microsoft JhengHei"/>
                <a:cs typeface="Microsoft JhengHei"/>
              </a:rPr>
              <a:t> </a:t>
            </a:r>
          </a:p>
        </p:txBody>
      </p:sp>
      <p:sp>
        <p:nvSpPr>
          <p:cNvPr id="3" name="TextBox 2"/>
          <p:cNvSpPr txBox="1"/>
          <p:nvPr/>
        </p:nvSpPr>
        <p:spPr>
          <a:xfrm>
            <a:off x="0" y="22187"/>
            <a:ext cx="6858000" cy="954107"/>
          </a:xfrm>
          <a:prstGeom prst="rect">
            <a:avLst/>
          </a:prstGeom>
          <a:noFill/>
        </p:spPr>
        <p:txBody>
          <a:bodyPr>
            <a:spAutoFit/>
          </a:bodyPr>
          <a:lstStyle/>
          <a:p>
            <a:pPr algn="ctr" fontAlgn="auto">
              <a:spcBef>
                <a:spcPts val="0"/>
              </a:spcBef>
              <a:spcAft>
                <a:spcPts val="0"/>
              </a:spcAft>
              <a:defRPr/>
            </a:pPr>
            <a:r>
              <a:rPr lang="en-US" sz="2800" b="1" dirty="0">
                <a:ln w="12700">
                  <a:solidFill>
                    <a:schemeClr val="tx1"/>
                  </a:solidFill>
                </a:ln>
                <a:solidFill>
                  <a:srgbClr val="663300"/>
                </a:solidFill>
                <a:latin typeface="Arial Narrow" panose="020B0606020202030204" pitchFamily="34" charset="0"/>
              </a:rPr>
              <a:t>A message from WINC Board President</a:t>
            </a:r>
          </a:p>
          <a:p>
            <a:pPr algn="ctr" fontAlgn="auto">
              <a:spcBef>
                <a:spcPts val="0"/>
              </a:spcBef>
              <a:spcAft>
                <a:spcPts val="0"/>
              </a:spcAft>
              <a:defRPr/>
            </a:pPr>
            <a:endParaRPr lang="en-US" sz="2800" dirty="0">
              <a:latin typeface="+mn-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1"/>
          <p:cNvSpPr txBox="1">
            <a:spLocks noChangeArrowheads="1"/>
          </p:cNvSpPr>
          <p:nvPr/>
        </p:nvSpPr>
        <p:spPr bwMode="auto">
          <a:xfrm>
            <a:off x="77788" y="1003096"/>
            <a:ext cx="6705600" cy="2585323"/>
          </a:xfrm>
          <a:prstGeom prst="rect">
            <a:avLst/>
          </a:prstGeom>
          <a:noFill/>
          <a:ln w="9525">
            <a:noFill/>
            <a:miter lim="800000"/>
            <a:headEnd/>
            <a:tailEnd/>
          </a:ln>
        </p:spPr>
        <p:txBody>
          <a:bodyPr>
            <a:spAutoFit/>
          </a:bodyPr>
          <a:lstStyle/>
          <a:p>
            <a:pPr marL="342900" indent="-342900">
              <a:buFont typeface="Wingdings" pitchFamily="2" charset="2"/>
              <a:buChar char=""/>
              <a:tabLst>
                <a:tab pos="457200" algn="l"/>
              </a:tabLst>
            </a:pPr>
            <a:r>
              <a:rPr lang="en-US" b="1" dirty="0">
                <a:latin typeface="Aparajita" panose="020B0604020202020204" pitchFamily="34" charset="0"/>
                <a:ea typeface="Microsoft JhengHei"/>
                <a:cs typeface="Aparajita" panose="020B0604020202020204" pitchFamily="34" charset="0"/>
              </a:rPr>
              <a:t>Admitted and cared for over 2,581 sick, injured or orphaned wildlife</a:t>
            </a:r>
          </a:p>
          <a:p>
            <a:pPr marL="342900" indent="-342900">
              <a:buFont typeface="Wingdings" pitchFamily="2" charset="2"/>
              <a:buChar char=""/>
              <a:tabLst>
                <a:tab pos="457200" algn="l"/>
              </a:tabLst>
            </a:pPr>
            <a:r>
              <a:rPr lang="en-US" b="1" dirty="0">
                <a:latin typeface="Aparajita" panose="020B0604020202020204" pitchFamily="34" charset="0"/>
                <a:ea typeface="Microsoft JhengHei"/>
                <a:cs typeface="Aparajita" panose="020B0604020202020204" pitchFamily="34" charset="0"/>
              </a:rPr>
              <a:t>Fielded over 10,000 phone calls to assist our communities with questions regarding Wisconsin wildlife</a:t>
            </a:r>
          </a:p>
          <a:p>
            <a:pPr marL="342900" indent="-342900">
              <a:buFont typeface="Wingdings" pitchFamily="2" charset="2"/>
              <a:buChar char=""/>
              <a:tabLst>
                <a:tab pos="457200" algn="l"/>
              </a:tabLst>
            </a:pPr>
            <a:r>
              <a:rPr lang="en-US" b="1" dirty="0">
                <a:latin typeface="Aparajita" panose="020B0604020202020204" pitchFamily="34" charset="0"/>
                <a:ea typeface="Microsoft JhengHei"/>
                <a:cs typeface="Aparajita" panose="020B0604020202020204" pitchFamily="34" charset="0"/>
              </a:rPr>
              <a:t>Provided hands-on experience to 10 college interns who seek employment in a wildlife related field</a:t>
            </a:r>
          </a:p>
          <a:p>
            <a:pPr marL="342900" indent="-342900">
              <a:buFont typeface="Wingdings" pitchFamily="2" charset="2"/>
              <a:buChar char=""/>
              <a:tabLst>
                <a:tab pos="457200" algn="l"/>
              </a:tabLst>
            </a:pPr>
            <a:r>
              <a:rPr lang="en-US" b="1" dirty="0">
                <a:latin typeface="Aparajita" panose="020B0604020202020204" pitchFamily="34" charset="0"/>
                <a:ea typeface="Microsoft JhengHei"/>
                <a:cs typeface="Aparajita" panose="020B0604020202020204" pitchFamily="34" charset="0"/>
              </a:rPr>
              <a:t>Entered our</a:t>
            </a:r>
            <a:r>
              <a:rPr lang="en-US" b="1" dirty="0">
                <a:solidFill>
                  <a:srgbClr val="FF0000"/>
                </a:solidFill>
                <a:latin typeface="Aparajita" panose="020B0604020202020204" pitchFamily="34" charset="0"/>
                <a:ea typeface="Microsoft JhengHei"/>
                <a:cs typeface="Aparajita" panose="020B0604020202020204" pitchFamily="34" charset="0"/>
              </a:rPr>
              <a:t> </a:t>
            </a:r>
            <a:r>
              <a:rPr lang="en-US" b="1" dirty="0" smtClean="0">
                <a:latin typeface="Aparajita" panose="020B0604020202020204" pitchFamily="34" charset="0"/>
                <a:ea typeface="Microsoft JhengHei"/>
                <a:cs typeface="Aparajita" panose="020B0604020202020204" pitchFamily="34" charset="0"/>
              </a:rPr>
              <a:t>14</a:t>
            </a:r>
            <a:r>
              <a:rPr lang="en-US" b="1" baseline="30000" dirty="0" smtClean="0">
                <a:latin typeface="Aparajita" panose="020B0604020202020204" pitchFamily="34" charset="0"/>
                <a:ea typeface="Microsoft JhengHei"/>
                <a:cs typeface="Aparajita" panose="020B0604020202020204" pitchFamily="34" charset="0"/>
              </a:rPr>
              <a:t>th</a:t>
            </a:r>
            <a:r>
              <a:rPr lang="en-US" b="1" dirty="0" smtClean="0">
                <a:latin typeface="Aparajita" panose="020B0604020202020204" pitchFamily="34" charset="0"/>
                <a:ea typeface="Microsoft JhengHei"/>
                <a:cs typeface="Aparajita" panose="020B0604020202020204" pitchFamily="34" charset="0"/>
              </a:rPr>
              <a:t> year </a:t>
            </a:r>
            <a:r>
              <a:rPr lang="en-US" b="1" dirty="0">
                <a:latin typeface="Aparajita" panose="020B0604020202020204" pitchFamily="34" charset="0"/>
                <a:ea typeface="Microsoft JhengHei"/>
                <a:cs typeface="Aparajita" panose="020B0604020202020204" pitchFamily="34" charset="0"/>
              </a:rPr>
              <a:t>of Baby Bird feeding program utilizing 12 </a:t>
            </a:r>
            <a:r>
              <a:rPr lang="en-US" b="1" dirty="0">
                <a:solidFill>
                  <a:srgbClr val="FF0000"/>
                </a:solidFill>
                <a:latin typeface="Aparajita" panose="020B0604020202020204" pitchFamily="34" charset="0"/>
                <a:ea typeface="Microsoft JhengHei"/>
                <a:cs typeface="Aparajita" panose="020B0604020202020204" pitchFamily="34" charset="0"/>
              </a:rPr>
              <a:t> </a:t>
            </a:r>
            <a:r>
              <a:rPr lang="en-US" b="1" dirty="0">
                <a:latin typeface="Aparajita" panose="020B0604020202020204" pitchFamily="34" charset="0"/>
                <a:ea typeface="Microsoft JhengHei"/>
                <a:cs typeface="Aparajita" panose="020B0604020202020204" pitchFamily="34" charset="0"/>
              </a:rPr>
              <a:t>year old and older volunteers</a:t>
            </a:r>
          </a:p>
          <a:p>
            <a:pPr marL="342900" indent="-342900">
              <a:buFont typeface="Wingdings" pitchFamily="2" charset="2"/>
              <a:buChar char=""/>
              <a:tabLst>
                <a:tab pos="457200" algn="l"/>
              </a:tabLst>
            </a:pPr>
            <a:r>
              <a:rPr lang="en-US" b="1" dirty="0">
                <a:latin typeface="Aparajita" panose="020B0604020202020204" pitchFamily="34" charset="0"/>
                <a:ea typeface="Microsoft JhengHei"/>
                <a:cs typeface="Aparajita" panose="020B0604020202020204" pitchFamily="34" charset="0"/>
              </a:rPr>
              <a:t>Continued implementation of an updated in house drug formulary to provide appropriate medicine dosing for all species</a:t>
            </a:r>
          </a:p>
        </p:txBody>
      </p:sp>
      <p:sp>
        <p:nvSpPr>
          <p:cNvPr id="3" name="TextBox 2"/>
          <p:cNvSpPr txBox="1"/>
          <p:nvPr/>
        </p:nvSpPr>
        <p:spPr>
          <a:xfrm>
            <a:off x="838200" y="4985"/>
            <a:ext cx="5029200" cy="954107"/>
          </a:xfrm>
          <a:prstGeom prst="rect">
            <a:avLst/>
          </a:prstGeom>
          <a:noFill/>
        </p:spPr>
        <p:txBody>
          <a:bodyPr>
            <a:spAutoFit/>
          </a:bodyPr>
          <a:lstStyle/>
          <a:p>
            <a:pPr algn="ctr" fontAlgn="auto">
              <a:spcBef>
                <a:spcPts val="0"/>
              </a:spcBef>
              <a:spcAft>
                <a:spcPts val="0"/>
              </a:spcAft>
              <a:defRPr/>
            </a:pPr>
            <a:r>
              <a:rPr lang="en-US" sz="2800" b="1" dirty="0">
                <a:ln w="12700">
                  <a:solidFill>
                    <a:schemeClr val="tx1"/>
                  </a:solidFill>
                </a:ln>
                <a:solidFill>
                  <a:srgbClr val="663300"/>
                </a:solidFill>
                <a:latin typeface="Arial Narrow" panose="020B0606020202030204" pitchFamily="34" charset="0"/>
              </a:rPr>
              <a:t>2014 in Review</a:t>
            </a:r>
          </a:p>
          <a:p>
            <a:pPr algn="ctr" fontAlgn="auto">
              <a:spcBef>
                <a:spcPts val="0"/>
              </a:spcBef>
              <a:spcAft>
                <a:spcPts val="0"/>
              </a:spcAft>
              <a:defRPr/>
            </a:pPr>
            <a:endParaRPr lang="en-US" sz="2800" dirty="0">
              <a:latin typeface="+mn-lt"/>
            </a:endParaRPr>
          </a:p>
        </p:txBody>
      </p:sp>
      <p:sp>
        <p:nvSpPr>
          <p:cNvPr id="17411" name="TextBox 4"/>
          <p:cNvSpPr txBox="1">
            <a:spLocks noChangeArrowheads="1"/>
          </p:cNvSpPr>
          <p:nvPr/>
        </p:nvSpPr>
        <p:spPr bwMode="auto">
          <a:xfrm>
            <a:off x="77788" y="6221413"/>
            <a:ext cx="6553200" cy="2862322"/>
          </a:xfrm>
          <a:prstGeom prst="rect">
            <a:avLst/>
          </a:prstGeom>
          <a:noFill/>
          <a:ln w="9525">
            <a:noFill/>
            <a:miter lim="800000"/>
            <a:headEnd/>
            <a:tailEnd/>
          </a:ln>
        </p:spPr>
        <p:txBody>
          <a:bodyPr>
            <a:spAutoFit/>
          </a:bodyPr>
          <a:lstStyle/>
          <a:p>
            <a:pPr marL="342900" indent="-342900">
              <a:buFont typeface="Wingdings" pitchFamily="2" charset="2"/>
              <a:buChar char=""/>
              <a:tabLst>
                <a:tab pos="457200" algn="l"/>
              </a:tabLst>
            </a:pPr>
            <a:r>
              <a:rPr lang="en-US" b="1" dirty="0">
                <a:latin typeface="Aparajita" panose="020B0604020202020204" pitchFamily="34" charset="0"/>
                <a:ea typeface="Microsoft JhengHei"/>
                <a:cs typeface="Aparajita" panose="020B0604020202020204" pitchFamily="34" charset="0"/>
              </a:rPr>
              <a:t>Started gathering data in preparation our three-year strategic plan to guide the organization</a:t>
            </a:r>
          </a:p>
          <a:p>
            <a:pPr marL="342900" indent="-342900">
              <a:buFont typeface="Wingdings" pitchFamily="2" charset="2"/>
              <a:buChar char=""/>
              <a:tabLst>
                <a:tab pos="457200" algn="l"/>
              </a:tabLst>
            </a:pPr>
            <a:r>
              <a:rPr lang="en-US" b="1" dirty="0">
                <a:latin typeface="Aparajita" panose="020B0604020202020204" pitchFamily="34" charset="0"/>
                <a:ea typeface="Microsoft JhengHei"/>
                <a:cs typeface="Aparajita" panose="020B0604020202020204" pitchFamily="34" charset="0"/>
              </a:rPr>
              <a:t>Held an inaugural “Dakota Society” event to develop a planned-giving program </a:t>
            </a:r>
            <a:r>
              <a:rPr lang="en-US" altLang="en-US" b="1" dirty="0">
                <a:latin typeface="Aparajita" panose="020B0604020202020204" pitchFamily="34" charset="0"/>
                <a:ea typeface="Microsoft JhengHei"/>
                <a:cs typeface="Aparajita" panose="020B0604020202020204" pitchFamily="34" charset="0"/>
              </a:rPr>
              <a:t> </a:t>
            </a:r>
          </a:p>
          <a:p>
            <a:pPr marL="342900" indent="-342900">
              <a:buFont typeface="Wingdings" pitchFamily="2" charset="2"/>
              <a:buChar char=""/>
              <a:tabLst>
                <a:tab pos="457200" algn="l"/>
              </a:tabLst>
            </a:pPr>
            <a:r>
              <a:rPr lang="en-US" altLang="en-US" b="1" dirty="0">
                <a:latin typeface="Aparajita" panose="020B0604020202020204" pitchFamily="34" charset="0"/>
                <a:ea typeface="Microsoft JhengHei"/>
                <a:cs typeface="Aparajita" panose="020B0604020202020204" pitchFamily="34" charset="0"/>
              </a:rPr>
              <a:t>Held an annual pancake breakfast, banquet and Fine Wine and Dine fundraising events</a:t>
            </a:r>
          </a:p>
          <a:p>
            <a:pPr marL="342900" indent="-342900">
              <a:buFont typeface="Wingdings" pitchFamily="2" charset="2"/>
              <a:buChar char=""/>
              <a:tabLst>
                <a:tab pos="457200" algn="l"/>
              </a:tabLst>
            </a:pPr>
            <a:r>
              <a:rPr lang="en-US" altLang="en-US" b="1" dirty="0">
                <a:latin typeface="Aparajita" panose="020B0604020202020204" pitchFamily="34" charset="0"/>
                <a:ea typeface="Microsoft JhengHei"/>
                <a:cs typeface="Aparajita" panose="020B0604020202020204" pitchFamily="34" charset="0"/>
              </a:rPr>
              <a:t>Increased Facebook following by 70% and posting nearly every </a:t>
            </a:r>
            <a:r>
              <a:rPr lang="en-US" altLang="en-US" b="1" dirty="0" smtClean="0">
                <a:latin typeface="Aparajita" panose="020B0604020202020204" pitchFamily="34" charset="0"/>
                <a:ea typeface="Microsoft JhengHei"/>
                <a:cs typeface="Aparajita" panose="020B0604020202020204" pitchFamily="34" charset="0"/>
              </a:rPr>
              <a:t>day</a:t>
            </a:r>
          </a:p>
          <a:p>
            <a:pPr marL="342900" indent="-342900">
              <a:buFont typeface="Wingdings" pitchFamily="2" charset="2"/>
              <a:buChar char=""/>
              <a:tabLst>
                <a:tab pos="457200" algn="l"/>
              </a:tabLst>
            </a:pPr>
            <a:r>
              <a:rPr lang="en-US" b="1" dirty="0" smtClean="0">
                <a:latin typeface="Aparajita" panose="020B0604020202020204" pitchFamily="34" charset="0"/>
                <a:ea typeface="Microsoft JhengHei"/>
                <a:cs typeface="Aparajita" panose="020B0604020202020204" pitchFamily="34" charset="0"/>
              </a:rPr>
              <a:t>Transformed </a:t>
            </a:r>
            <a:r>
              <a:rPr lang="en-US" b="1" dirty="0">
                <a:latin typeface="Aparajita" panose="020B0604020202020204" pitchFamily="34" charset="0"/>
                <a:ea typeface="Microsoft JhengHei"/>
                <a:cs typeface="Aparajita" panose="020B0604020202020204" pitchFamily="34" charset="0"/>
              </a:rPr>
              <a:t>WINC’s outdoor environment by planting native plants to feed and provide nesting sites for Wisconsin wildlife</a:t>
            </a:r>
          </a:p>
          <a:p>
            <a:pPr marL="342900" indent="-342900">
              <a:buFont typeface="Wingdings" pitchFamily="2" charset="2"/>
              <a:buChar char=""/>
              <a:tabLst>
                <a:tab pos="457200" algn="l"/>
              </a:tabLst>
            </a:pPr>
            <a:endParaRPr lang="en-US" altLang="en-US" b="1" dirty="0">
              <a:latin typeface="Calibri" pitchFamily="34" charset="0"/>
              <a:ea typeface="Microsoft JhengHei"/>
              <a:cs typeface="Microsoft JhengHei"/>
            </a:endParaRPr>
          </a:p>
        </p:txBody>
      </p:sp>
      <p:sp>
        <p:nvSpPr>
          <p:cNvPr id="6" name="TextBox 5"/>
          <p:cNvSpPr txBox="1"/>
          <p:nvPr/>
        </p:nvSpPr>
        <p:spPr>
          <a:xfrm>
            <a:off x="1770798" y="5800984"/>
            <a:ext cx="2895600" cy="461665"/>
          </a:xfrm>
          <a:prstGeom prst="rect">
            <a:avLst/>
          </a:prstGeom>
          <a:noFill/>
        </p:spPr>
        <p:txBody>
          <a:bodyPr>
            <a:spAutoFit/>
          </a:bodyPr>
          <a:lstStyle/>
          <a:p>
            <a:pPr algn="ctr" fontAlgn="auto">
              <a:spcAft>
                <a:spcPts val="0"/>
              </a:spcAft>
              <a:defRPr/>
            </a:pPr>
            <a:r>
              <a:rPr lang="en-US" altLang="en-US" sz="2400" b="1" dirty="0">
                <a:ln w="9525">
                  <a:solidFill>
                    <a:schemeClr val="tx1"/>
                  </a:solidFill>
                </a:ln>
                <a:solidFill>
                  <a:srgbClr val="663300"/>
                </a:solidFill>
                <a:latin typeface="+mn-lt"/>
                <a:ea typeface="Microsoft JhengHei" panose="020B0604030504040204" pitchFamily="34" charset="-120"/>
              </a:rPr>
              <a:t>Development</a:t>
            </a:r>
          </a:p>
        </p:txBody>
      </p:sp>
      <p:sp>
        <p:nvSpPr>
          <p:cNvPr id="7" name="TextBox 6"/>
          <p:cNvSpPr txBox="1"/>
          <p:nvPr/>
        </p:nvSpPr>
        <p:spPr>
          <a:xfrm>
            <a:off x="1468272" y="553254"/>
            <a:ext cx="3429000" cy="461665"/>
          </a:xfrm>
          <a:prstGeom prst="rect">
            <a:avLst/>
          </a:prstGeom>
          <a:noFill/>
        </p:spPr>
        <p:txBody>
          <a:bodyPr>
            <a:spAutoFit/>
          </a:bodyPr>
          <a:lstStyle/>
          <a:p>
            <a:pPr algn="ctr" fontAlgn="auto">
              <a:spcAft>
                <a:spcPts val="0"/>
              </a:spcAft>
              <a:defRPr/>
            </a:pPr>
            <a:r>
              <a:rPr lang="en-US" altLang="en-US" sz="2400" b="1" dirty="0">
                <a:ln w="9525">
                  <a:solidFill>
                    <a:schemeClr val="tx1"/>
                  </a:solidFill>
                </a:ln>
                <a:solidFill>
                  <a:srgbClr val="663300"/>
                </a:solidFill>
                <a:latin typeface="+mn-lt"/>
                <a:ea typeface="Microsoft JhengHei" panose="020B0604030504040204" pitchFamily="34" charset="-120"/>
              </a:rPr>
              <a:t>Animal </a:t>
            </a:r>
            <a:r>
              <a:rPr lang="en-US" altLang="en-US" sz="2400" b="1" dirty="0" smtClean="0">
                <a:ln w="9525">
                  <a:solidFill>
                    <a:schemeClr val="tx1"/>
                  </a:solidFill>
                </a:ln>
                <a:solidFill>
                  <a:srgbClr val="663300"/>
                </a:solidFill>
                <a:latin typeface="+mn-lt"/>
                <a:ea typeface="Microsoft JhengHei" panose="020B0604030504040204" pitchFamily="34" charset="-120"/>
              </a:rPr>
              <a:t>Care</a:t>
            </a:r>
            <a:endParaRPr lang="en-US" altLang="en-US" sz="2400" b="1" dirty="0">
              <a:ln w="9525">
                <a:solidFill>
                  <a:schemeClr val="tx1"/>
                </a:solidFill>
              </a:ln>
              <a:solidFill>
                <a:srgbClr val="663300"/>
              </a:solidFill>
              <a:latin typeface="+mn-lt"/>
              <a:ea typeface="Microsoft JhengHei" panose="020B0604030504040204" pitchFamily="34" charset="-120"/>
            </a:endParaRPr>
          </a:p>
        </p:txBody>
      </p:sp>
      <p:pic>
        <p:nvPicPr>
          <p:cNvPr id="7170" name="Picture 2" descr="C:\Users\user\Desktop\WINC christmas ornamtent photo\WINC misc pic for slide show\Picture42.jpg"/>
          <p:cNvPicPr>
            <a:picLocks noChangeAspect="1" noChangeArrowheads="1"/>
          </p:cNvPicPr>
          <p:nvPr/>
        </p:nvPicPr>
        <p:blipFill>
          <a:blip r:embed="rId2"/>
          <a:srcRect/>
          <a:stretch>
            <a:fillRect/>
          </a:stretch>
        </p:blipFill>
        <p:spPr bwMode="auto">
          <a:xfrm>
            <a:off x="304800" y="3892550"/>
            <a:ext cx="2079625" cy="1304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sp>
        <p:nvSpPr>
          <p:cNvPr id="17415" name="TextBox 7"/>
          <p:cNvSpPr txBox="1">
            <a:spLocks noChangeArrowheads="1"/>
          </p:cNvSpPr>
          <p:nvPr/>
        </p:nvSpPr>
        <p:spPr bwMode="auto">
          <a:xfrm>
            <a:off x="304800" y="5257800"/>
            <a:ext cx="2079625" cy="338138"/>
          </a:xfrm>
          <a:prstGeom prst="rect">
            <a:avLst/>
          </a:prstGeom>
          <a:noFill/>
          <a:ln w="9525">
            <a:noFill/>
            <a:miter lim="800000"/>
            <a:headEnd/>
            <a:tailEnd/>
          </a:ln>
        </p:spPr>
        <p:txBody>
          <a:bodyPr>
            <a:spAutoFit/>
          </a:bodyPr>
          <a:lstStyle/>
          <a:p>
            <a:pPr algn="ctr"/>
            <a:r>
              <a:rPr lang="en-US" sz="1600" b="1" dirty="0">
                <a:latin typeface="Aparajita" panose="020B0604020202020204" pitchFamily="34" charset="0"/>
                <a:cs typeface="Aparajita" panose="020B0604020202020204" pitchFamily="34" charset="0"/>
              </a:rPr>
              <a:t>Baby Bird Feeders</a:t>
            </a:r>
          </a:p>
        </p:txBody>
      </p:sp>
      <p:pic>
        <p:nvPicPr>
          <p:cNvPr id="1026" name="Picture 2" descr="C:\Users\user\Desktop\Winc animal treatment pictures\DSC_0264.JPG"/>
          <p:cNvPicPr>
            <a:picLocks noChangeAspect="1" noChangeArrowheads="1"/>
          </p:cNvPicPr>
          <p:nvPr/>
        </p:nvPicPr>
        <p:blipFill>
          <a:blip r:embed="rId3"/>
          <a:srcRect/>
          <a:stretch>
            <a:fillRect/>
          </a:stretch>
        </p:blipFill>
        <p:spPr bwMode="auto">
          <a:xfrm>
            <a:off x="4359275" y="3946525"/>
            <a:ext cx="2141538" cy="1422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pic>
        <p:nvPicPr>
          <p:cNvPr id="1028" name="Picture 4" descr="C:\Users\user\Desktop\Winc animal treatment pictures\20140729_092924 fix.jpg"/>
          <p:cNvPicPr>
            <a:picLocks noChangeAspect="1" noChangeArrowheads="1"/>
          </p:cNvPicPr>
          <p:nvPr/>
        </p:nvPicPr>
        <p:blipFill>
          <a:blip r:embed="rId4"/>
          <a:srcRect/>
          <a:stretch>
            <a:fillRect/>
          </a:stretch>
        </p:blipFill>
        <p:spPr bwMode="auto">
          <a:xfrm>
            <a:off x="2768600" y="3865563"/>
            <a:ext cx="1320800" cy="1873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sp>
        <p:nvSpPr>
          <p:cNvPr id="17418" name="TextBox 11"/>
          <p:cNvSpPr txBox="1">
            <a:spLocks noChangeArrowheads="1"/>
          </p:cNvSpPr>
          <p:nvPr/>
        </p:nvSpPr>
        <p:spPr bwMode="auto">
          <a:xfrm>
            <a:off x="4089400" y="5446713"/>
            <a:ext cx="2387600" cy="585787"/>
          </a:xfrm>
          <a:prstGeom prst="rect">
            <a:avLst/>
          </a:prstGeom>
          <a:noFill/>
          <a:ln w="9525">
            <a:noFill/>
            <a:miter lim="800000"/>
            <a:headEnd/>
            <a:tailEnd/>
          </a:ln>
        </p:spPr>
        <p:txBody>
          <a:bodyPr>
            <a:spAutoFit/>
          </a:bodyPr>
          <a:lstStyle/>
          <a:p>
            <a:pPr algn="ctr"/>
            <a:r>
              <a:rPr lang="en-US" sz="1600" b="1" dirty="0">
                <a:latin typeface="Aparajita" panose="020B0604020202020204" pitchFamily="34" charset="0"/>
                <a:cs typeface="Aparajita" panose="020B0604020202020204" pitchFamily="34" charset="0"/>
              </a:rPr>
              <a:t>Interns and </a:t>
            </a:r>
            <a:r>
              <a:rPr lang="en-US" sz="1600" b="1" dirty="0" smtClean="0">
                <a:latin typeface="Aparajita" panose="020B0604020202020204" pitchFamily="34" charset="0"/>
                <a:cs typeface="Aparajita" panose="020B0604020202020204" pitchFamily="34" charset="0"/>
              </a:rPr>
              <a:t> </a:t>
            </a:r>
            <a:r>
              <a:rPr lang="en-US" sz="1600" b="1" dirty="0">
                <a:latin typeface="Aparajita" panose="020B0604020202020204" pitchFamily="34" charset="0"/>
                <a:cs typeface="Aparajita" panose="020B0604020202020204" pitchFamily="34" charset="0"/>
              </a:rPr>
              <a:t>rehabilitating a raccoon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Box 1"/>
          <p:cNvSpPr txBox="1">
            <a:spLocks noChangeArrowheads="1"/>
          </p:cNvSpPr>
          <p:nvPr/>
        </p:nvSpPr>
        <p:spPr bwMode="auto">
          <a:xfrm>
            <a:off x="381000" y="762000"/>
            <a:ext cx="6096000" cy="5632311"/>
          </a:xfrm>
          <a:prstGeom prst="rect">
            <a:avLst/>
          </a:prstGeom>
          <a:noFill/>
          <a:ln w="9525">
            <a:noFill/>
            <a:miter lim="800000"/>
            <a:headEnd/>
            <a:tailEnd/>
          </a:ln>
        </p:spPr>
        <p:txBody>
          <a:bodyPr>
            <a:spAutoFit/>
          </a:bodyPr>
          <a:lstStyle/>
          <a:p>
            <a:pPr marL="342900" indent="-342900">
              <a:buFont typeface="Wingdings" pitchFamily="2" charset="2"/>
              <a:buChar char=""/>
              <a:tabLst>
                <a:tab pos="457200" algn="l"/>
              </a:tabLst>
            </a:pPr>
            <a:r>
              <a:rPr lang="en-US" b="1" dirty="0">
                <a:latin typeface="Aparajita" panose="020B0604020202020204" pitchFamily="34" charset="0"/>
                <a:ea typeface="Microsoft JhengHei"/>
                <a:cs typeface="Aparajita" panose="020B0604020202020204" pitchFamily="34" charset="0"/>
              </a:rPr>
              <a:t>Presented </a:t>
            </a:r>
            <a:r>
              <a:rPr lang="en-US" b="1" dirty="0" smtClean="0">
                <a:latin typeface="Aparajita" panose="020B0604020202020204" pitchFamily="34" charset="0"/>
                <a:ea typeface="Microsoft JhengHei"/>
                <a:cs typeface="Aparajita" panose="020B0604020202020204" pitchFamily="34" charset="0"/>
              </a:rPr>
              <a:t>117 </a:t>
            </a:r>
            <a:r>
              <a:rPr lang="en-US" b="1" dirty="0">
                <a:latin typeface="Aparajita" panose="020B0604020202020204" pitchFamily="34" charset="0"/>
                <a:ea typeface="Microsoft JhengHei"/>
                <a:cs typeface="Aparajita" panose="020B0604020202020204" pitchFamily="34" charset="0"/>
              </a:rPr>
              <a:t>education programs with the assistance of our 16 Animal Ambassadors</a:t>
            </a:r>
          </a:p>
          <a:p>
            <a:pPr marL="342900" indent="-342900">
              <a:buFont typeface="Wingdings" pitchFamily="2" charset="2"/>
              <a:buChar char=""/>
              <a:tabLst>
                <a:tab pos="457200" algn="l"/>
              </a:tabLst>
            </a:pPr>
            <a:r>
              <a:rPr lang="en-US" b="1" dirty="0">
                <a:latin typeface="Aparajita" panose="020B0604020202020204" pitchFamily="34" charset="0"/>
                <a:ea typeface="Microsoft JhengHei"/>
                <a:cs typeface="Aparajita" panose="020B0604020202020204" pitchFamily="34" charset="0"/>
              </a:rPr>
              <a:t>Awarded </a:t>
            </a:r>
            <a:r>
              <a:rPr lang="en-US" b="1" i="1" dirty="0">
                <a:latin typeface="Aparajita" panose="020B0604020202020204" pitchFamily="34" charset="0"/>
                <a:ea typeface="Microsoft JhengHei"/>
                <a:cs typeface="Aparajita" panose="020B0604020202020204" pitchFamily="34" charset="0"/>
              </a:rPr>
              <a:t>Creative Child </a:t>
            </a:r>
            <a:r>
              <a:rPr lang="en-US" b="1" i="1" dirty="0" smtClean="0">
                <a:latin typeface="Aparajita" panose="020B0604020202020204" pitchFamily="34" charset="0"/>
                <a:ea typeface="Microsoft JhengHei"/>
                <a:cs typeface="Aparajita" panose="020B0604020202020204" pitchFamily="34" charset="0"/>
              </a:rPr>
              <a:t>Magazine’s,</a:t>
            </a:r>
            <a:r>
              <a:rPr lang="en-US" b="1" dirty="0" smtClean="0">
                <a:latin typeface="Aparajita" panose="020B0604020202020204" pitchFamily="34" charset="0"/>
                <a:ea typeface="Microsoft JhengHei"/>
                <a:cs typeface="Aparajita" panose="020B0604020202020204" pitchFamily="34" charset="0"/>
              </a:rPr>
              <a:t> </a:t>
            </a:r>
            <a:r>
              <a:rPr lang="en-US" b="1" dirty="0">
                <a:latin typeface="Aparajita" panose="020B0604020202020204" pitchFamily="34" charset="0"/>
                <a:ea typeface="Microsoft JhengHei"/>
                <a:cs typeface="Aparajita" panose="020B0604020202020204" pitchFamily="34" charset="0"/>
              </a:rPr>
              <a:t>“2014 Preferred Choice Award” for WINC's book on Wisconsin's environment - </a:t>
            </a:r>
            <a:r>
              <a:rPr lang="en-US" b="1" i="1" dirty="0">
                <a:latin typeface="Aparajita" panose="020B0604020202020204" pitchFamily="34" charset="0"/>
                <a:ea typeface="Microsoft JhengHei"/>
                <a:cs typeface="Aparajita" panose="020B0604020202020204" pitchFamily="34" charset="0"/>
              </a:rPr>
              <a:t>Connecting with Wisconsin Wildlife</a:t>
            </a:r>
            <a:endParaRPr lang="en-US" b="1" dirty="0">
              <a:latin typeface="Aparajita" panose="020B0604020202020204" pitchFamily="34" charset="0"/>
              <a:ea typeface="Microsoft JhengHei"/>
              <a:cs typeface="Aparajita" panose="020B0604020202020204" pitchFamily="34" charset="0"/>
            </a:endParaRPr>
          </a:p>
          <a:p>
            <a:pPr marL="342900" indent="-342900">
              <a:buFont typeface="Wingdings" pitchFamily="2" charset="2"/>
              <a:buChar char=""/>
              <a:tabLst>
                <a:tab pos="457200" algn="l"/>
              </a:tabLst>
            </a:pPr>
            <a:r>
              <a:rPr lang="en-US" b="1" dirty="0">
                <a:latin typeface="Aparajita" panose="020B0604020202020204" pitchFamily="34" charset="0"/>
                <a:ea typeface="Microsoft JhengHei"/>
                <a:cs typeface="Aparajita" panose="020B0604020202020204" pitchFamily="34" charset="0"/>
              </a:rPr>
              <a:t>Animal Care Manager presented at </a:t>
            </a:r>
            <a:r>
              <a:rPr lang="en-US" b="1" dirty="0">
                <a:latin typeface="Aparajita" panose="020B0604020202020204" pitchFamily="34" charset="0"/>
                <a:cs typeface="Aparajita" panose="020B0604020202020204" pitchFamily="34" charset="0"/>
              </a:rPr>
              <a:t>National Wildlife Rehabilitators Association </a:t>
            </a:r>
            <a:r>
              <a:rPr lang="en-US" b="1" dirty="0" smtClean="0">
                <a:latin typeface="Aparajita" panose="020B0604020202020204" pitchFamily="34" charset="0"/>
                <a:cs typeface="Aparajita" panose="020B0604020202020204" pitchFamily="34" charset="0"/>
              </a:rPr>
              <a:t>Symposium </a:t>
            </a:r>
            <a:r>
              <a:rPr lang="en-US" b="1" dirty="0">
                <a:latin typeface="Aparajita" panose="020B0604020202020204" pitchFamily="34" charset="0"/>
                <a:cs typeface="Aparajita" panose="020B0604020202020204" pitchFamily="34" charset="0"/>
              </a:rPr>
              <a:t>in March 2014 </a:t>
            </a:r>
            <a:r>
              <a:rPr lang="en-US" b="1" dirty="0" smtClean="0">
                <a:latin typeface="Aparajita" panose="020B0604020202020204" pitchFamily="34" charset="0"/>
                <a:cs typeface="Aparajita" panose="020B0604020202020204" pitchFamily="34" charset="0"/>
              </a:rPr>
              <a:t>about </a:t>
            </a:r>
            <a:r>
              <a:rPr lang="en-US" b="1" dirty="0">
                <a:latin typeface="Aparajita" panose="020B0604020202020204" pitchFamily="34" charset="0"/>
                <a:cs typeface="Aparajita" panose="020B0604020202020204" pitchFamily="34" charset="0"/>
              </a:rPr>
              <a:t>Dakota</a:t>
            </a:r>
            <a:endParaRPr lang="en-US" b="1" dirty="0">
              <a:latin typeface="Aparajita" panose="020B0604020202020204" pitchFamily="34" charset="0"/>
              <a:ea typeface="Microsoft JhengHei"/>
              <a:cs typeface="Aparajita" panose="020B0604020202020204" pitchFamily="34" charset="0"/>
            </a:endParaRPr>
          </a:p>
          <a:p>
            <a:pPr marL="342900" indent="-342900">
              <a:buFont typeface="Wingdings" pitchFamily="2" charset="2"/>
              <a:buChar char=""/>
              <a:tabLst>
                <a:tab pos="457200" algn="l"/>
              </a:tabLst>
            </a:pPr>
            <a:r>
              <a:rPr lang="en-US" b="1" dirty="0">
                <a:latin typeface="Aparajita" panose="020B0604020202020204" pitchFamily="34" charset="0"/>
                <a:ea typeface="Microsoft JhengHei"/>
                <a:cs typeface="Aparajita" panose="020B0604020202020204" pitchFamily="34" charset="0"/>
              </a:rPr>
              <a:t>Introduced to the public three new animal ambassadors: a barred owl, a screech owl, and a captive bred bull-snake </a:t>
            </a:r>
            <a:r>
              <a:rPr lang="en-US" b="1">
                <a:latin typeface="Aparajita" panose="020B0604020202020204" pitchFamily="34" charset="0"/>
                <a:ea typeface="Microsoft JhengHei"/>
                <a:cs typeface="Aparajita" panose="020B0604020202020204" pitchFamily="34" charset="0"/>
              </a:rPr>
              <a:t>which </a:t>
            </a:r>
            <a:r>
              <a:rPr lang="en-US" b="1" smtClean="0">
                <a:latin typeface="Aparajita" panose="020B0604020202020204" pitchFamily="34" charset="0"/>
                <a:ea typeface="Microsoft JhengHei"/>
                <a:cs typeface="Aparajita" panose="020B0604020202020204" pitchFamily="34" charset="0"/>
              </a:rPr>
              <a:t>is </a:t>
            </a:r>
            <a:r>
              <a:rPr lang="en-US" b="1" dirty="0" smtClean="0">
                <a:latin typeface="Aparajita" panose="020B0604020202020204" pitchFamily="34" charset="0"/>
                <a:ea typeface="Microsoft JhengHei"/>
                <a:cs typeface="Aparajita" panose="020B0604020202020204" pitchFamily="34" charset="0"/>
              </a:rPr>
              <a:t>a</a:t>
            </a:r>
            <a:r>
              <a:rPr lang="en-US" b="1" dirty="0" smtClean="0">
                <a:solidFill>
                  <a:schemeClr val="folHlink"/>
                </a:solidFill>
                <a:latin typeface="Aparajita" panose="020B0604020202020204" pitchFamily="34" charset="0"/>
                <a:ea typeface="Microsoft JhengHei"/>
                <a:cs typeface="Aparajita" panose="020B0604020202020204" pitchFamily="34" charset="0"/>
              </a:rPr>
              <a:t> </a:t>
            </a:r>
            <a:r>
              <a:rPr lang="en-US" b="1" dirty="0">
                <a:latin typeface="Aparajita" panose="020B0604020202020204" pitchFamily="34" charset="0"/>
                <a:ea typeface="Microsoft JhengHei"/>
                <a:cs typeface="Aparajita" panose="020B0604020202020204" pitchFamily="34" charset="0"/>
              </a:rPr>
              <a:t>protected species in Wisconsin</a:t>
            </a:r>
          </a:p>
          <a:p>
            <a:pPr marL="342900" indent="-342900">
              <a:buFont typeface="Wingdings" pitchFamily="2" charset="2"/>
              <a:buChar char=""/>
              <a:tabLst>
                <a:tab pos="457200" algn="l"/>
              </a:tabLst>
            </a:pPr>
            <a:r>
              <a:rPr lang="en-US" b="1" dirty="0">
                <a:latin typeface="Aparajita" panose="020B0604020202020204" pitchFamily="34" charset="0"/>
                <a:ea typeface="Microsoft JhengHei"/>
                <a:cs typeface="Aparajita" panose="020B0604020202020204" pitchFamily="34" charset="0"/>
              </a:rPr>
              <a:t>Presented "Call Before You Kidnap" public awareness program that informs the community about the best way to interact with baby mammals who appear to be orphaned but are not</a:t>
            </a:r>
          </a:p>
          <a:p>
            <a:pPr marL="342900" indent="-342900">
              <a:buFont typeface="Wingdings" pitchFamily="2" charset="2"/>
              <a:buChar char=""/>
              <a:tabLst>
                <a:tab pos="457200" algn="l"/>
              </a:tabLst>
            </a:pPr>
            <a:r>
              <a:rPr lang="en-US" altLang="en-US" b="1" dirty="0">
                <a:latin typeface="Aparajita" panose="020B0604020202020204" pitchFamily="34" charset="0"/>
                <a:ea typeface="Microsoft JhengHei"/>
                <a:cs typeface="Aparajita" panose="020B0604020202020204" pitchFamily="34" charset="0"/>
              </a:rPr>
              <a:t>Held three Meet and Greet sessions at WINC to educate the public about Wisconsin Wildlife</a:t>
            </a:r>
          </a:p>
          <a:p>
            <a:pPr marL="342900" indent="-342900">
              <a:buFont typeface="Wingdings" pitchFamily="2" charset="2"/>
              <a:buChar char=""/>
              <a:tabLst>
                <a:tab pos="457200" algn="l"/>
              </a:tabLst>
            </a:pPr>
            <a:r>
              <a:rPr lang="en-US" altLang="en-US" b="1" dirty="0">
                <a:latin typeface="Aparajita" panose="020B0604020202020204" pitchFamily="34" charset="0"/>
                <a:ea typeface="Microsoft JhengHei"/>
                <a:cs typeface="Aparajita" panose="020B0604020202020204" pitchFamily="34" charset="0"/>
              </a:rPr>
              <a:t>Utilized three new environmental educational brochures</a:t>
            </a:r>
          </a:p>
          <a:p>
            <a:pPr marL="342900" indent="-342900">
              <a:buFont typeface="Wingdings" pitchFamily="2" charset="2"/>
              <a:buChar char=""/>
              <a:tabLst>
                <a:tab pos="457200" algn="l"/>
              </a:tabLst>
            </a:pPr>
            <a:endParaRPr lang="en-US" b="1" dirty="0">
              <a:latin typeface="Calibri" pitchFamily="34" charset="0"/>
              <a:ea typeface="Microsoft JhengHei"/>
              <a:cs typeface="Microsoft JhengHei"/>
            </a:endParaRPr>
          </a:p>
          <a:p>
            <a:pPr marL="342900" indent="-342900">
              <a:buFont typeface="Wingdings" pitchFamily="2" charset="2"/>
              <a:buChar char=""/>
              <a:tabLst>
                <a:tab pos="457200" algn="l"/>
              </a:tabLst>
            </a:pPr>
            <a:endParaRPr lang="en-US" b="1" dirty="0">
              <a:latin typeface="Calibri" pitchFamily="34" charset="0"/>
              <a:ea typeface="Microsoft JhengHei"/>
              <a:cs typeface="Microsoft JhengHei"/>
            </a:endParaRPr>
          </a:p>
          <a:p>
            <a:pPr marL="342900" indent="-342900">
              <a:buFont typeface="Wingdings" pitchFamily="2" charset="2"/>
              <a:buChar char=""/>
              <a:tabLst>
                <a:tab pos="457200" algn="l"/>
              </a:tabLst>
            </a:pPr>
            <a:endParaRPr lang="en-US" b="1" dirty="0">
              <a:latin typeface="Calibri" pitchFamily="34" charset="0"/>
              <a:ea typeface="Microsoft JhengHei"/>
              <a:cs typeface="Microsoft JhengHei"/>
            </a:endParaRPr>
          </a:p>
          <a:p>
            <a:pPr marL="342900" indent="-342900">
              <a:buFont typeface="Wingdings" pitchFamily="2" charset="2"/>
              <a:buChar char=""/>
              <a:tabLst>
                <a:tab pos="457200" algn="l"/>
              </a:tabLst>
            </a:pPr>
            <a:endParaRPr lang="en-US" b="1" dirty="0">
              <a:latin typeface="Calibri" pitchFamily="34" charset="0"/>
              <a:ea typeface="Microsoft JhengHei"/>
              <a:cs typeface="Microsoft JhengHei"/>
            </a:endParaRPr>
          </a:p>
        </p:txBody>
      </p:sp>
      <p:pic>
        <p:nvPicPr>
          <p:cNvPr id="18434" name="Picture 2"/>
          <p:cNvPicPr>
            <a:picLocks noChangeAspect="1" noChangeArrowheads="1"/>
          </p:cNvPicPr>
          <p:nvPr/>
        </p:nvPicPr>
        <p:blipFill>
          <a:blip r:embed="rId2"/>
          <a:srcRect/>
          <a:stretch>
            <a:fillRect/>
          </a:stretch>
        </p:blipFill>
        <p:spPr bwMode="auto">
          <a:xfrm>
            <a:off x="381000" y="6019800"/>
            <a:ext cx="2057400" cy="2660650"/>
          </a:xfrm>
          <a:prstGeom prst="rect">
            <a:avLst/>
          </a:prstGeom>
          <a:noFill/>
          <a:ln w="9525">
            <a:noFill/>
            <a:miter lim="800000"/>
            <a:headEnd/>
            <a:tailEnd/>
          </a:ln>
        </p:spPr>
      </p:pic>
      <p:sp>
        <p:nvSpPr>
          <p:cNvPr id="5" name="TextBox 4"/>
          <p:cNvSpPr txBox="1"/>
          <p:nvPr/>
        </p:nvSpPr>
        <p:spPr>
          <a:xfrm>
            <a:off x="1790700" y="381000"/>
            <a:ext cx="2933700" cy="523220"/>
          </a:xfrm>
          <a:prstGeom prst="rect">
            <a:avLst/>
          </a:prstGeom>
          <a:noFill/>
        </p:spPr>
        <p:txBody>
          <a:bodyPr>
            <a:spAutoFit/>
          </a:bodyPr>
          <a:lstStyle/>
          <a:p>
            <a:pPr algn="ctr" fontAlgn="auto">
              <a:spcAft>
                <a:spcPts val="0"/>
              </a:spcAft>
              <a:defRPr/>
            </a:pPr>
            <a:r>
              <a:rPr lang="en-US" altLang="en-US" sz="2800" b="1" dirty="0">
                <a:ln w="9525">
                  <a:solidFill>
                    <a:schemeClr val="tx1"/>
                  </a:solidFill>
                </a:ln>
                <a:solidFill>
                  <a:srgbClr val="663300"/>
                </a:solidFill>
                <a:latin typeface="+mn-lt"/>
                <a:ea typeface="Microsoft JhengHei" panose="020B0604030504040204" pitchFamily="34" charset="-120"/>
              </a:rPr>
              <a:t>Education</a:t>
            </a:r>
            <a:r>
              <a:rPr lang="en-US" altLang="en-US" b="1" dirty="0">
                <a:ln w="9525">
                  <a:solidFill>
                    <a:schemeClr val="tx1"/>
                  </a:solidFill>
                </a:ln>
                <a:solidFill>
                  <a:srgbClr val="663300"/>
                </a:solidFill>
                <a:latin typeface="+mn-lt"/>
                <a:ea typeface="Microsoft JhengHei" panose="020B0604030504040204" pitchFamily="34" charset="-120"/>
              </a:rPr>
              <a:t> </a:t>
            </a:r>
          </a:p>
        </p:txBody>
      </p:sp>
      <p:pic>
        <p:nvPicPr>
          <p:cNvPr id="18436" name="Picture 3" descr="C:\Users\user\Desktop\WINC Flyers\brochure scan034.jpg"/>
          <p:cNvPicPr>
            <a:picLocks noChangeAspect="1" noChangeArrowheads="1"/>
          </p:cNvPicPr>
          <p:nvPr/>
        </p:nvPicPr>
        <p:blipFill>
          <a:blip r:embed="rId3"/>
          <a:srcRect/>
          <a:stretch>
            <a:fillRect/>
          </a:stretch>
        </p:blipFill>
        <p:spPr bwMode="auto">
          <a:xfrm rot="-428592">
            <a:off x="2671763" y="5802313"/>
            <a:ext cx="722312" cy="1827212"/>
          </a:xfrm>
          <a:prstGeom prst="rect">
            <a:avLst/>
          </a:prstGeom>
          <a:noFill/>
          <a:ln w="9525">
            <a:noFill/>
            <a:miter lim="800000"/>
            <a:headEnd/>
            <a:tailEnd/>
          </a:ln>
        </p:spPr>
      </p:pic>
      <p:pic>
        <p:nvPicPr>
          <p:cNvPr id="18437" name="Picture 4" descr="C:\Users\user\Desktop\WINC Flyers\brochure scan035.jpg"/>
          <p:cNvPicPr>
            <a:picLocks noChangeAspect="1" noChangeArrowheads="1"/>
          </p:cNvPicPr>
          <p:nvPr/>
        </p:nvPicPr>
        <p:blipFill>
          <a:blip r:embed="rId4"/>
          <a:srcRect/>
          <a:stretch>
            <a:fillRect/>
          </a:stretch>
        </p:blipFill>
        <p:spPr bwMode="auto">
          <a:xfrm rot="243062">
            <a:off x="3501716" y="5767340"/>
            <a:ext cx="771525" cy="1860550"/>
          </a:xfrm>
          <a:prstGeom prst="rect">
            <a:avLst/>
          </a:prstGeom>
          <a:noFill/>
          <a:ln w="9525">
            <a:noFill/>
            <a:miter lim="800000"/>
            <a:headEnd/>
            <a:tailEnd/>
          </a:ln>
        </p:spPr>
      </p:pic>
      <p:pic>
        <p:nvPicPr>
          <p:cNvPr id="18438" name="Picture 5"/>
          <p:cNvPicPr>
            <a:picLocks noChangeAspect="1" noChangeArrowheads="1"/>
          </p:cNvPicPr>
          <p:nvPr/>
        </p:nvPicPr>
        <p:blipFill>
          <a:blip r:embed="rId5"/>
          <a:srcRect/>
          <a:stretch>
            <a:fillRect/>
          </a:stretch>
        </p:blipFill>
        <p:spPr bwMode="auto">
          <a:xfrm>
            <a:off x="4419600" y="5930900"/>
            <a:ext cx="2189163" cy="2816225"/>
          </a:xfrm>
          <a:prstGeom prst="rect">
            <a:avLst/>
          </a:prstGeom>
          <a:noFill/>
          <a:ln w="9525">
            <a:noFill/>
            <a:miter lim="800000"/>
            <a:headEnd/>
            <a:tailEnd/>
          </a:ln>
        </p:spPr>
      </p:pic>
      <p:pic>
        <p:nvPicPr>
          <p:cNvPr id="18439" name="Picture 6" descr="C:\Users\user\Desktop\WINC Flyers\brochure scan036.jpg"/>
          <p:cNvPicPr>
            <a:picLocks noChangeAspect="1" noChangeArrowheads="1"/>
          </p:cNvPicPr>
          <p:nvPr/>
        </p:nvPicPr>
        <p:blipFill>
          <a:blip r:embed="rId6"/>
          <a:srcRect/>
          <a:stretch>
            <a:fillRect/>
          </a:stretch>
        </p:blipFill>
        <p:spPr bwMode="auto">
          <a:xfrm>
            <a:off x="3032125" y="7513638"/>
            <a:ext cx="1147763" cy="1477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1306" y="1368425"/>
            <a:ext cx="6324600" cy="2834622"/>
          </a:xfrm>
          <a:prstGeom prst="rect">
            <a:avLst/>
          </a:prstGeom>
          <a:noFill/>
        </p:spPr>
        <p:txBody>
          <a:bodyPr>
            <a:spAutoFit/>
          </a:bodyPr>
          <a:lstStyle/>
          <a:p>
            <a:pPr marL="285750" indent="-285750">
              <a:lnSpc>
                <a:spcPct val="90000"/>
              </a:lnSpc>
              <a:buFont typeface="Wingdings" pitchFamily="2" charset="2"/>
              <a:buChar char="v"/>
            </a:pPr>
            <a:r>
              <a:rPr lang="en-US" altLang="en-US" b="1" dirty="0">
                <a:latin typeface="Aparajita" panose="020B0604020202020204" pitchFamily="34" charset="0"/>
                <a:cs typeface="Aparajita" panose="020B0604020202020204" pitchFamily="34" charset="0"/>
              </a:rPr>
              <a:t>Since its inception over 45,000 animals have been treated at WINC</a:t>
            </a:r>
          </a:p>
          <a:p>
            <a:pPr marL="285750" indent="-285750">
              <a:lnSpc>
                <a:spcPct val="90000"/>
              </a:lnSpc>
              <a:buFont typeface="Wingdings" pitchFamily="2" charset="2"/>
              <a:buChar char="v"/>
            </a:pPr>
            <a:r>
              <a:rPr lang="en-US" altLang="en-US" b="1" dirty="0">
                <a:latin typeface="Aparajita" panose="020B0604020202020204" pitchFamily="34" charset="0"/>
                <a:cs typeface="Aparajita" panose="020B0604020202020204" pitchFamily="34" charset="0"/>
              </a:rPr>
              <a:t>Over 80% </a:t>
            </a:r>
            <a:r>
              <a:rPr lang="en-US" altLang="en-US" b="1" dirty="0" smtClean="0">
                <a:latin typeface="Aparajita" panose="020B0604020202020204" pitchFamily="34" charset="0"/>
                <a:cs typeface="Aparajita" panose="020B0604020202020204" pitchFamily="34" charset="0"/>
              </a:rPr>
              <a:t>of </a:t>
            </a:r>
            <a:r>
              <a:rPr lang="en-US" altLang="en-US" b="1" dirty="0">
                <a:latin typeface="Aparajita" panose="020B0604020202020204" pitchFamily="34" charset="0"/>
                <a:cs typeface="Aparajita" panose="020B0604020202020204" pitchFamily="34" charset="0"/>
              </a:rPr>
              <a:t>our patients are admitted due to purposeful or accidental human </a:t>
            </a:r>
            <a:r>
              <a:rPr lang="en-US" altLang="en-US" b="1" dirty="0" smtClean="0">
                <a:latin typeface="Aparajita" panose="020B0604020202020204" pitchFamily="34" charset="0"/>
                <a:cs typeface="Aparajita" panose="020B0604020202020204" pitchFamily="34" charset="0"/>
              </a:rPr>
              <a:t>interaction</a:t>
            </a:r>
            <a:endParaRPr lang="en-US" altLang="en-US" b="1" dirty="0">
              <a:latin typeface="Aparajita" panose="020B0604020202020204" pitchFamily="34" charset="0"/>
              <a:cs typeface="Aparajita" panose="020B0604020202020204" pitchFamily="34" charset="0"/>
            </a:endParaRPr>
          </a:p>
          <a:p>
            <a:pPr marL="285750" indent="-285750">
              <a:lnSpc>
                <a:spcPct val="90000"/>
              </a:lnSpc>
              <a:buFont typeface="Wingdings" pitchFamily="2" charset="2"/>
              <a:buChar char="v"/>
            </a:pPr>
            <a:r>
              <a:rPr lang="en-US" altLang="en-US" b="1" dirty="0">
                <a:latin typeface="Aparajita" panose="020B0604020202020204" pitchFamily="34" charset="0"/>
                <a:cs typeface="Aparajita" panose="020B0604020202020204" pitchFamily="34" charset="0"/>
              </a:rPr>
              <a:t>Through good stewardship, </a:t>
            </a:r>
            <a:r>
              <a:rPr lang="en-US" altLang="en-US" b="1" dirty="0" smtClean="0">
                <a:latin typeface="Aparajita" panose="020B0604020202020204" pitchFamily="34" charset="0"/>
                <a:cs typeface="Aparajita" panose="020B0604020202020204" pitchFamily="34" charset="0"/>
              </a:rPr>
              <a:t>63% </a:t>
            </a:r>
            <a:r>
              <a:rPr lang="en-US" altLang="en-US" b="1" dirty="0">
                <a:latin typeface="Aparajita" panose="020B0604020202020204" pitchFamily="34" charset="0"/>
                <a:cs typeface="Aparajita" panose="020B0604020202020204" pitchFamily="34" charset="0"/>
              </a:rPr>
              <a:t>of every dollar raised goes toward animal care and our education program</a:t>
            </a:r>
          </a:p>
          <a:p>
            <a:pPr marL="285750" indent="-285750">
              <a:lnSpc>
                <a:spcPct val="90000"/>
              </a:lnSpc>
              <a:buFont typeface="Wingdings" pitchFamily="2" charset="2"/>
              <a:buChar char="v"/>
            </a:pPr>
            <a:r>
              <a:rPr lang="en-US" altLang="en-US" b="1" dirty="0">
                <a:latin typeface="Aparajita" panose="020B0604020202020204" pitchFamily="34" charset="0"/>
                <a:cs typeface="Aparajita" panose="020B0604020202020204" pitchFamily="34" charset="0"/>
              </a:rPr>
              <a:t>WINC </a:t>
            </a:r>
            <a:r>
              <a:rPr lang="en-US" altLang="en-US" b="1" dirty="0" smtClean="0">
                <a:latin typeface="Aparajita" panose="020B0604020202020204" pitchFamily="34" charset="0"/>
                <a:cs typeface="Aparajita" panose="020B0604020202020204" pitchFamily="34" charset="0"/>
              </a:rPr>
              <a:t>carries no </a:t>
            </a:r>
            <a:r>
              <a:rPr lang="en-US" altLang="en-US" b="1" dirty="0">
                <a:latin typeface="Aparajita" panose="020B0604020202020204" pitchFamily="34" charset="0"/>
                <a:cs typeface="Aparajita" panose="020B0604020202020204" pitchFamily="34" charset="0"/>
              </a:rPr>
              <a:t>bank debt nor does our organization have a mortgage</a:t>
            </a:r>
          </a:p>
          <a:p>
            <a:pPr marL="285750" indent="-285750">
              <a:lnSpc>
                <a:spcPct val="90000"/>
              </a:lnSpc>
              <a:buFont typeface="Wingdings" pitchFamily="2" charset="2"/>
              <a:buChar char="v"/>
            </a:pPr>
            <a:r>
              <a:rPr lang="en-US" altLang="en-US" b="1" dirty="0">
                <a:latin typeface="Aparajita" panose="020B0604020202020204" pitchFamily="34" charset="0"/>
                <a:cs typeface="Aparajita" panose="020B0604020202020204" pitchFamily="34" charset="0"/>
              </a:rPr>
              <a:t>WINC receives no government or state funding, and funds the organization through fundraising efforts and through the generosity of its passionate supporters</a:t>
            </a:r>
          </a:p>
          <a:p>
            <a:pPr marL="285750" indent="-285750">
              <a:lnSpc>
                <a:spcPct val="90000"/>
              </a:lnSpc>
            </a:pPr>
            <a:endParaRPr lang="en-US" altLang="en-US" b="1" dirty="0">
              <a:latin typeface="Calibri" pitchFamily="34" charset="0"/>
            </a:endParaRPr>
          </a:p>
          <a:p>
            <a:pPr lvl="1">
              <a:lnSpc>
                <a:spcPct val="90000"/>
              </a:lnSpc>
            </a:pPr>
            <a:endParaRPr lang="en-US" altLang="en-US" b="1" dirty="0">
              <a:latin typeface="Calibri"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014582824"/>
              </p:ext>
            </p:extLst>
          </p:nvPr>
        </p:nvGraphicFramePr>
        <p:xfrm>
          <a:off x="295700" y="3657600"/>
          <a:ext cx="6190206" cy="2899236"/>
        </p:xfrm>
        <a:graphic>
          <a:graphicData uri="http://schemas.openxmlformats.org/drawingml/2006/table">
            <a:tbl>
              <a:tblPr firstRow="1" bandRow="1">
                <a:tableStyleId>{5940675A-B579-460E-94D1-54222C63F5DA}</a:tableStyleId>
              </a:tblPr>
              <a:tblGrid>
                <a:gridCol w="2063402"/>
                <a:gridCol w="2063402"/>
                <a:gridCol w="2063402"/>
              </a:tblGrid>
              <a:tr h="397692">
                <a:tc>
                  <a:txBody>
                    <a:bodyPr/>
                    <a:lstStyle/>
                    <a:p>
                      <a:endParaRPr lang="en-US" dirty="0"/>
                    </a:p>
                  </a:txBody>
                  <a:tcPr/>
                </a:tc>
                <a:tc>
                  <a:txBody>
                    <a:bodyPr/>
                    <a:lstStyle/>
                    <a:p>
                      <a:r>
                        <a:rPr lang="en-US" dirty="0" smtClean="0"/>
                        <a:t>2014</a:t>
                      </a:r>
                      <a:endParaRPr lang="en-US" dirty="0"/>
                    </a:p>
                  </a:txBody>
                  <a:tcPr/>
                </a:tc>
                <a:tc>
                  <a:txBody>
                    <a:bodyPr/>
                    <a:lstStyle/>
                    <a:p>
                      <a:r>
                        <a:rPr lang="en-US" dirty="0" smtClean="0"/>
                        <a:t>2013</a:t>
                      </a:r>
                      <a:endParaRPr lang="en-US" dirty="0"/>
                    </a:p>
                  </a:txBody>
                  <a:tcPr/>
                </a:tc>
              </a:tr>
              <a:tr h="397692">
                <a:tc>
                  <a:txBody>
                    <a:bodyPr/>
                    <a:lstStyle/>
                    <a:p>
                      <a:r>
                        <a:rPr lang="en-US" dirty="0" smtClean="0"/>
                        <a:t>Budget</a:t>
                      </a:r>
                      <a:endParaRPr lang="en-US" dirty="0"/>
                    </a:p>
                  </a:txBody>
                  <a:tcPr/>
                </a:tc>
                <a:tc>
                  <a:txBody>
                    <a:bodyPr/>
                    <a:lstStyle/>
                    <a:p>
                      <a:r>
                        <a:rPr lang="en-US" dirty="0" smtClean="0"/>
                        <a:t>$314,678</a:t>
                      </a:r>
                      <a:endParaRPr lang="en-US" dirty="0"/>
                    </a:p>
                  </a:txBody>
                  <a:tcPr/>
                </a:tc>
                <a:tc>
                  <a:txBody>
                    <a:bodyPr/>
                    <a:lstStyle/>
                    <a:p>
                      <a:r>
                        <a:rPr lang="en-US" dirty="0" smtClean="0"/>
                        <a:t>$348,931</a:t>
                      </a:r>
                      <a:endParaRPr lang="en-US" dirty="0"/>
                    </a:p>
                  </a:txBody>
                  <a:tcPr/>
                </a:tc>
              </a:tr>
              <a:tr h="397692">
                <a:tc>
                  <a:txBody>
                    <a:bodyPr/>
                    <a:lstStyle/>
                    <a:p>
                      <a:r>
                        <a:rPr lang="en-US" dirty="0" smtClean="0"/>
                        <a:t>Assets</a:t>
                      </a:r>
                      <a:endParaRPr lang="en-US" dirty="0"/>
                    </a:p>
                  </a:txBody>
                  <a:tcPr/>
                </a:tc>
                <a:tc>
                  <a:txBody>
                    <a:bodyPr/>
                    <a:lstStyle/>
                    <a:p>
                      <a:r>
                        <a:rPr lang="en-US" dirty="0" smtClean="0"/>
                        <a:t>$1,003,121</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$1,025,133</a:t>
                      </a:r>
                      <a:endParaRPr lang="en-US" dirty="0"/>
                    </a:p>
                  </a:txBody>
                  <a:tcPr/>
                </a:tc>
              </a:tr>
              <a:tr h="853080">
                <a:tc>
                  <a:txBody>
                    <a:bodyPr/>
                    <a:lstStyle/>
                    <a:p>
                      <a:pPr algn="l"/>
                      <a:r>
                        <a:rPr lang="en-US" dirty="0" smtClean="0"/>
                        <a:t>Donor</a:t>
                      </a:r>
                      <a:r>
                        <a:rPr lang="en-US" baseline="0" dirty="0" smtClean="0"/>
                        <a:t> </a:t>
                      </a:r>
                    </a:p>
                    <a:p>
                      <a:pPr algn="l"/>
                      <a:r>
                        <a:rPr lang="en-US" dirty="0" smtClean="0"/>
                        <a:t>restricted funds</a:t>
                      </a:r>
                      <a:endParaRPr lang="en-US" dirty="0"/>
                    </a:p>
                  </a:txBody>
                  <a:tcPr/>
                </a:tc>
                <a:tc>
                  <a:txBody>
                    <a:bodyPr/>
                    <a:lstStyle/>
                    <a:p>
                      <a:r>
                        <a:rPr lang="en-US" dirty="0" smtClean="0"/>
                        <a:t>$8,600</a:t>
                      </a:r>
                      <a:endParaRPr lang="en-US" dirty="0"/>
                    </a:p>
                  </a:txBody>
                  <a:tcPr/>
                </a:tc>
                <a:tc>
                  <a:txBody>
                    <a:bodyPr/>
                    <a:lstStyle/>
                    <a:p>
                      <a:r>
                        <a:rPr lang="en-US" dirty="0" smtClean="0"/>
                        <a:t>$18,065</a:t>
                      </a:r>
                      <a:endParaRPr lang="en-US" dirty="0"/>
                    </a:p>
                  </a:txBody>
                  <a:tcPr/>
                </a:tc>
              </a:tr>
              <a:tr h="853080">
                <a:tc>
                  <a:txBody>
                    <a:bodyPr/>
                    <a:lstStyle/>
                    <a:p>
                      <a:pPr algn="l"/>
                      <a:r>
                        <a:rPr lang="en-US" dirty="0" smtClean="0"/>
                        <a:t>Volunteer and In Kind Donations</a:t>
                      </a:r>
                      <a:endParaRPr lang="en-US" dirty="0"/>
                    </a:p>
                  </a:txBody>
                  <a:tcPr/>
                </a:tc>
                <a:tc>
                  <a:txBody>
                    <a:bodyPr/>
                    <a:lstStyle/>
                    <a:p>
                      <a:r>
                        <a:rPr lang="en-US" dirty="0" smtClean="0"/>
                        <a:t>$170,000</a:t>
                      </a:r>
                      <a:endParaRPr lang="en-US" dirty="0"/>
                    </a:p>
                  </a:txBody>
                  <a:tcPr/>
                </a:tc>
                <a:tc>
                  <a:txBody>
                    <a:bodyPr/>
                    <a:lstStyle/>
                    <a:p>
                      <a:r>
                        <a:rPr lang="en-US" dirty="0" smtClean="0"/>
                        <a:t>$160,000</a:t>
                      </a:r>
                      <a:endParaRPr lang="en-US" dirty="0"/>
                    </a:p>
                  </a:txBody>
                  <a:tcPr/>
                </a:tc>
              </a:tr>
            </a:tbl>
          </a:graphicData>
        </a:graphic>
      </p:graphicFrame>
      <p:pic>
        <p:nvPicPr>
          <p:cNvPr id="19485" name="Picture 11"/>
          <p:cNvPicPr>
            <a:picLocks noChangeAspect="1" noChangeArrowheads="1"/>
          </p:cNvPicPr>
          <p:nvPr/>
        </p:nvPicPr>
        <p:blipFill>
          <a:blip r:embed="rId2"/>
          <a:srcRect/>
          <a:stretch>
            <a:fillRect/>
          </a:stretch>
        </p:blipFill>
        <p:spPr bwMode="auto">
          <a:xfrm>
            <a:off x="304800" y="22225"/>
            <a:ext cx="6337300" cy="1346200"/>
          </a:xfrm>
          <a:prstGeom prst="rect">
            <a:avLst/>
          </a:prstGeom>
          <a:noFill/>
          <a:ln w="9525">
            <a:noFill/>
            <a:miter lim="800000"/>
            <a:headEnd/>
            <a:tailEnd/>
          </a:ln>
        </p:spPr>
      </p:pic>
      <p:sp>
        <p:nvSpPr>
          <p:cNvPr id="19486" name="TextBox 8"/>
          <p:cNvSpPr txBox="1">
            <a:spLocks noChangeArrowheads="1"/>
          </p:cNvSpPr>
          <p:nvPr/>
        </p:nvSpPr>
        <p:spPr bwMode="auto">
          <a:xfrm>
            <a:off x="415925" y="465138"/>
            <a:ext cx="4038600" cy="460375"/>
          </a:xfrm>
          <a:prstGeom prst="rect">
            <a:avLst/>
          </a:prstGeom>
          <a:noFill/>
          <a:ln w="9525">
            <a:noFill/>
            <a:miter lim="800000"/>
            <a:headEnd/>
            <a:tailEnd/>
          </a:ln>
        </p:spPr>
        <p:txBody>
          <a:bodyPr>
            <a:spAutoFit/>
          </a:bodyPr>
          <a:lstStyle/>
          <a:p>
            <a:pPr algn="ctr"/>
            <a:r>
              <a:rPr lang="en-US" altLang="en-US" sz="2400" b="1" dirty="0">
                <a:latin typeface="Microsoft JhengHei"/>
                <a:ea typeface="Microsoft JhengHei"/>
                <a:cs typeface="Microsoft JhengHei"/>
              </a:rPr>
              <a:t>2014 Highlights</a:t>
            </a:r>
            <a:endParaRPr lang="en-US" sz="2400" dirty="0">
              <a:latin typeface="Calibri" pitchFamily="34" charset="0"/>
            </a:endParaRPr>
          </a:p>
        </p:txBody>
      </p:sp>
      <p:sp>
        <p:nvSpPr>
          <p:cNvPr id="6" name="TextBox 5"/>
          <p:cNvSpPr txBox="1"/>
          <p:nvPr/>
        </p:nvSpPr>
        <p:spPr>
          <a:xfrm>
            <a:off x="161306" y="6589455"/>
            <a:ext cx="6480794" cy="2554545"/>
          </a:xfrm>
          <a:prstGeom prst="rect">
            <a:avLst/>
          </a:prstGeom>
          <a:noFill/>
        </p:spPr>
        <p:txBody>
          <a:bodyPr wrap="square" rtlCol="0">
            <a:spAutoFit/>
          </a:bodyPr>
          <a:lstStyle/>
          <a:p>
            <a:r>
              <a:rPr lang="en-US" sz="1600" b="1" u="sng" dirty="0">
                <a:solidFill>
                  <a:srgbClr val="003300"/>
                </a:solidFill>
                <a:latin typeface="Vijaya" panose="020B0604020202020204" pitchFamily="34" charset="0"/>
                <a:ea typeface="Microsoft JhengHei" panose="020B0604030504040204" pitchFamily="34" charset="-120"/>
                <a:cs typeface="Vijaya" panose="020B0604020202020204" pitchFamily="34" charset="0"/>
              </a:rPr>
              <a:t>Education Program</a:t>
            </a:r>
            <a:r>
              <a:rPr lang="en-US" sz="1600" dirty="0">
                <a:solidFill>
                  <a:srgbClr val="003300"/>
                </a:solidFill>
                <a:latin typeface="Vijaya" panose="020B0604020202020204" pitchFamily="34" charset="0"/>
                <a:ea typeface="Microsoft JhengHei" panose="020B0604030504040204" pitchFamily="34" charset="-120"/>
                <a:cs typeface="Vijaya" panose="020B0604020202020204" pitchFamily="34" charset="0"/>
              </a:rPr>
              <a:t>: </a:t>
            </a:r>
            <a:r>
              <a:rPr lang="en-US" sz="1600" b="1" dirty="0">
                <a:solidFill>
                  <a:srgbClr val="003300"/>
                </a:solidFill>
                <a:latin typeface="Vijaya" panose="020B0604020202020204" pitchFamily="34" charset="0"/>
                <a:ea typeface="Microsoft JhengHei" panose="020B0604030504040204" pitchFamily="34" charset="-120"/>
                <a:cs typeface="Vijaya" panose="020B0604020202020204" pitchFamily="34" charset="0"/>
              </a:rPr>
              <a:t>The Wildlife </a:t>
            </a:r>
            <a:r>
              <a:rPr lang="en-US" sz="1600" b="1" dirty="0" smtClean="0">
                <a:solidFill>
                  <a:srgbClr val="003300"/>
                </a:solidFill>
                <a:latin typeface="Vijaya" panose="020B0604020202020204" pitchFamily="34" charset="0"/>
                <a:ea typeface="Microsoft JhengHei" panose="020B0604030504040204" pitchFamily="34" charset="-120"/>
                <a:cs typeface="Vijaya" panose="020B0604020202020204" pitchFamily="34" charset="0"/>
              </a:rPr>
              <a:t>In Need Center </a:t>
            </a:r>
            <a:r>
              <a:rPr lang="en-US" sz="1600" b="1" dirty="0">
                <a:solidFill>
                  <a:srgbClr val="003300"/>
                </a:solidFill>
                <a:latin typeface="Vijaya" panose="020B0604020202020204" pitchFamily="34" charset="0"/>
                <a:ea typeface="Microsoft JhengHei" panose="020B0604030504040204" pitchFamily="34" charset="-120"/>
                <a:cs typeface="Vijaya" panose="020B0604020202020204" pitchFamily="34" charset="0"/>
              </a:rPr>
              <a:t>was a heartwarming experience for our residents who were actively engaged in treatment here in our specialized clinical program.  Seeing vulnerable  animals cared for with such kindness, in the process of rehabilitation, was a powerful metaphor that each child could easily relate to.   The visit clearly  helped motivate our teens to show more compassion, and to give and receive assistance to each other with more empathy.  The experience had a positive impact and  motivated them to continue progressing in their battles with depression, trauma, and other </a:t>
            </a:r>
            <a:r>
              <a:rPr lang="en-US" sz="1600" b="1" dirty="0" smtClean="0">
                <a:solidFill>
                  <a:srgbClr val="003300"/>
                </a:solidFill>
                <a:latin typeface="Vijaya" panose="020B0604020202020204" pitchFamily="34" charset="0"/>
                <a:ea typeface="Microsoft JhengHei" panose="020B0604030504040204" pitchFamily="34" charset="-120"/>
                <a:cs typeface="Vijaya" panose="020B0604020202020204" pitchFamily="34" charset="0"/>
              </a:rPr>
              <a:t>challenges. We </a:t>
            </a:r>
            <a:r>
              <a:rPr lang="en-US" sz="1600" b="1" dirty="0">
                <a:solidFill>
                  <a:srgbClr val="003300"/>
                </a:solidFill>
                <a:latin typeface="Vijaya" panose="020B0604020202020204" pitchFamily="34" charset="0"/>
                <a:ea typeface="Microsoft JhengHei" panose="020B0604030504040204" pitchFamily="34" charset="-120"/>
                <a:cs typeface="Vijaya" panose="020B0604020202020204" pitchFamily="34" charset="0"/>
              </a:rPr>
              <a:t>look forward to visiting again </a:t>
            </a:r>
            <a:r>
              <a:rPr lang="en-US" sz="1600" b="1" dirty="0" smtClean="0">
                <a:solidFill>
                  <a:srgbClr val="003300"/>
                </a:solidFill>
                <a:latin typeface="Vijaya" panose="020B0604020202020204" pitchFamily="34" charset="0"/>
                <a:ea typeface="Microsoft JhengHei" panose="020B0604030504040204" pitchFamily="34" charset="-120"/>
                <a:cs typeface="Vijaya" panose="020B0604020202020204" pitchFamily="34" charset="0"/>
              </a:rPr>
              <a:t> </a:t>
            </a:r>
            <a:r>
              <a:rPr lang="en-US" sz="1600" b="1" dirty="0">
                <a:solidFill>
                  <a:srgbClr val="003300"/>
                </a:solidFill>
                <a:latin typeface="Vijaya" panose="020B0604020202020204" pitchFamily="34" charset="0"/>
                <a:ea typeface="Microsoft JhengHei" panose="020B0604030504040204" pitchFamily="34" charset="-120"/>
                <a:cs typeface="Vijaya" panose="020B0604020202020204" pitchFamily="34" charset="0"/>
              </a:rPr>
              <a:t>periodically through the year.  We feel fortunate to have you close by and are excited to support your outstanding mission</a:t>
            </a:r>
            <a:r>
              <a:rPr lang="en-US" sz="1600" b="1" dirty="0">
                <a:latin typeface="Vijaya" panose="020B0604020202020204" pitchFamily="34" charset="0"/>
                <a:ea typeface="Microsoft JhengHei" panose="020B0604030504040204" pitchFamily="34" charset="-120"/>
                <a:cs typeface="Vijaya" panose="020B0604020202020204" pitchFamily="34" charset="0"/>
              </a:rPr>
              <a:t>. </a:t>
            </a:r>
            <a:r>
              <a:rPr lang="en-US" sz="1600" b="1" dirty="0">
                <a:solidFill>
                  <a:srgbClr val="FF0000"/>
                </a:solidFill>
                <a:latin typeface="Vijaya" panose="020B0604020202020204" pitchFamily="34" charset="0"/>
                <a:ea typeface="Microsoft JhengHei" panose="020B0604030504040204" pitchFamily="34" charset="-120"/>
                <a:cs typeface="Vijaya" panose="020B0604020202020204" pitchFamily="34" charset="0"/>
              </a:rPr>
              <a:t>Mark  Germano Rogers </a:t>
            </a:r>
            <a:r>
              <a:rPr lang="en-US" sz="1600" b="1" dirty="0" smtClean="0">
                <a:solidFill>
                  <a:srgbClr val="FF0000"/>
                </a:solidFill>
                <a:latin typeface="Vijaya" panose="020B0604020202020204" pitchFamily="34" charset="0"/>
                <a:ea typeface="Microsoft JhengHei" panose="020B0604030504040204" pitchFamily="34" charset="-120"/>
                <a:cs typeface="Vijaya" panose="020B0604020202020204" pitchFamily="34" charset="0"/>
              </a:rPr>
              <a:t>Memorial Hospital or </a:t>
            </a:r>
            <a:r>
              <a:rPr lang="en-US" sz="1600" b="1" dirty="0" err="1" smtClean="0">
                <a:solidFill>
                  <a:srgbClr val="FF0000"/>
                </a:solidFill>
                <a:latin typeface="Vijaya" panose="020B0604020202020204" pitchFamily="34" charset="0"/>
                <a:ea typeface="Microsoft JhengHei" panose="020B0604030504040204" pitchFamily="34" charset="-120"/>
                <a:cs typeface="Vijaya" panose="020B0604020202020204" pitchFamily="34" charset="0"/>
              </a:rPr>
              <a:t>anonomouys</a:t>
            </a:r>
            <a:r>
              <a:rPr lang="en-US" sz="1600" b="1" dirty="0" smtClean="0">
                <a:solidFill>
                  <a:srgbClr val="FF0000"/>
                </a:solidFill>
                <a:latin typeface="Vijaya" panose="020B0604020202020204" pitchFamily="34" charset="0"/>
                <a:ea typeface="Microsoft JhengHei" panose="020B0604030504040204" pitchFamily="34" charset="-120"/>
                <a:cs typeface="Vijaya" panose="020B0604020202020204" pitchFamily="34" charset="0"/>
              </a:rPr>
              <a:t>??</a:t>
            </a:r>
            <a:endParaRPr lang="en-US" sz="1600" b="1" dirty="0">
              <a:solidFill>
                <a:srgbClr val="FF0000"/>
              </a:solidFill>
              <a:latin typeface="Vijaya" panose="020B0604020202020204" pitchFamily="34" charset="0"/>
              <a:ea typeface="Microsoft JhengHei" panose="020B0604030504040204" pitchFamily="34" charset="-120"/>
              <a:cs typeface="Vijaya" panose="020B0604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1"/>
          <p:cNvPicPr>
            <a:picLocks noChangeAspect="1" noChangeArrowheads="1"/>
          </p:cNvPicPr>
          <p:nvPr/>
        </p:nvPicPr>
        <p:blipFill>
          <a:blip r:embed="rId2"/>
          <a:srcRect/>
          <a:stretch>
            <a:fillRect/>
          </a:stretch>
        </p:blipFill>
        <p:spPr bwMode="auto">
          <a:xfrm>
            <a:off x="241300" y="0"/>
            <a:ext cx="6337300" cy="1346200"/>
          </a:xfrm>
          <a:prstGeom prst="rect">
            <a:avLst/>
          </a:prstGeom>
          <a:noFill/>
          <a:ln w="9525">
            <a:noFill/>
            <a:miter lim="800000"/>
            <a:headEnd/>
            <a:tailEnd/>
          </a:ln>
        </p:spPr>
      </p:pic>
      <p:sp>
        <p:nvSpPr>
          <p:cNvPr id="4" name="TextBox 8"/>
          <p:cNvSpPr txBox="1">
            <a:spLocks noChangeArrowheads="1"/>
          </p:cNvSpPr>
          <p:nvPr/>
        </p:nvSpPr>
        <p:spPr bwMode="auto">
          <a:xfrm>
            <a:off x="415925" y="465138"/>
            <a:ext cx="4038600" cy="460375"/>
          </a:xfrm>
          <a:prstGeom prst="rect">
            <a:avLst/>
          </a:prstGeom>
          <a:noFill/>
          <a:ln w="9525">
            <a:noFill/>
            <a:miter lim="800000"/>
            <a:headEnd/>
            <a:tailEnd/>
          </a:ln>
        </p:spPr>
        <p:txBody>
          <a:bodyPr>
            <a:spAutoFit/>
          </a:bodyPr>
          <a:lstStyle/>
          <a:p>
            <a:pPr algn="ctr"/>
            <a:r>
              <a:rPr lang="en-US" sz="2400" b="1" dirty="0" smtClean="0">
                <a:latin typeface="Microsoft JhengHei"/>
                <a:ea typeface="Microsoft JhengHei"/>
              </a:rPr>
              <a:t>Financials</a:t>
            </a:r>
            <a:endParaRPr lang="en-US" sz="2400" dirty="0">
              <a:latin typeface="Calibri"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1414813758"/>
              </p:ext>
            </p:extLst>
          </p:nvPr>
        </p:nvGraphicFramePr>
        <p:xfrm>
          <a:off x="488950" y="1327150"/>
          <a:ext cx="5466363" cy="7238984"/>
        </p:xfrm>
        <a:graphic>
          <a:graphicData uri="http://schemas.openxmlformats.org/drawingml/2006/table">
            <a:tbl>
              <a:tblPr/>
              <a:tblGrid>
                <a:gridCol w="2369655"/>
                <a:gridCol w="1548354"/>
                <a:gridCol w="1548354"/>
              </a:tblGrid>
              <a:tr h="220391">
                <a:tc>
                  <a:txBody>
                    <a:bodyPr/>
                    <a:lstStyle/>
                    <a:p>
                      <a:pPr algn="l" fontAlgn="b"/>
                      <a:r>
                        <a:rPr lang="en-US" sz="1000" b="0" i="0" u="none" strike="noStrike" dirty="0">
                          <a:solidFill>
                            <a:srgbClr val="000000"/>
                          </a:solidFill>
                          <a:effectLst/>
                          <a:latin typeface="Calibri"/>
                        </a:rPr>
                        <a:t>Income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alibri"/>
                        </a:rPr>
                        <a:t>2014</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alibri"/>
                        </a:rPr>
                        <a:t>2013</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r>
              <a:tr h="211914">
                <a:tc>
                  <a:txBody>
                    <a:bodyPr/>
                    <a:lstStyle/>
                    <a:p>
                      <a:pPr algn="l" fontAlgn="b"/>
                      <a:r>
                        <a:rPr lang="en-US" sz="1000" b="0" i="1" u="none" strike="noStrike" dirty="0">
                          <a:solidFill>
                            <a:srgbClr val="000000"/>
                          </a:solidFill>
                          <a:effectLst/>
                          <a:latin typeface="Calibri"/>
                        </a:rPr>
                        <a:t>Membership</a:t>
                      </a:r>
                    </a:p>
                  </a:txBody>
                  <a:tcPr marL="84788"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000" b="0" i="0" u="none" strike="noStrike" dirty="0">
                          <a:solidFill>
                            <a:srgbClr val="000000"/>
                          </a:solidFill>
                          <a:effectLst/>
                          <a:latin typeface="Calibri"/>
                        </a:rPr>
                        <a:t> $                  73,531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dirty="0">
                          <a:solidFill>
                            <a:srgbClr val="000000"/>
                          </a:solidFill>
                          <a:effectLst/>
                          <a:latin typeface="Calibri"/>
                        </a:rPr>
                        <a:t> $         69,654 </a:t>
                      </a:r>
                    </a:p>
                  </a:txBody>
                  <a:tcPr marL="0" marR="254364" marT="0" marB="0" anchor="b">
                    <a:lnL>
                      <a:noFill/>
                    </a:lnL>
                    <a:lnR>
                      <a:noFill/>
                    </a:lnR>
                    <a:lnT w="12700" cap="flat" cmpd="sng" algn="ctr">
                      <a:solidFill>
                        <a:srgbClr val="000000"/>
                      </a:solidFill>
                      <a:prstDash val="solid"/>
                      <a:round/>
                      <a:headEnd type="none" w="med" len="med"/>
                      <a:tailEnd type="none" w="med" len="med"/>
                    </a:lnT>
                    <a:lnB>
                      <a:noFill/>
                    </a:lnB>
                  </a:tcPr>
                </a:tc>
              </a:tr>
              <a:tr h="211914">
                <a:tc>
                  <a:txBody>
                    <a:bodyPr/>
                    <a:lstStyle/>
                    <a:p>
                      <a:pPr algn="l" fontAlgn="b"/>
                      <a:r>
                        <a:rPr lang="en-US" sz="1000" b="0" i="1" u="none" strike="noStrike" dirty="0">
                          <a:solidFill>
                            <a:srgbClr val="000000"/>
                          </a:solidFill>
                          <a:effectLst/>
                          <a:latin typeface="Calibri"/>
                        </a:rPr>
                        <a:t> </a:t>
                      </a:r>
                    </a:p>
                  </a:txBody>
                  <a:tcPr marL="84788" marR="0" marT="0" marB="0" anchor="b">
                    <a:lnL>
                      <a:noFill/>
                    </a:lnL>
                    <a:lnR>
                      <a:noFill/>
                    </a:lnR>
                    <a:lnT>
                      <a:noFill/>
                    </a:lnT>
                    <a:lnB>
                      <a:noFill/>
                    </a:lnB>
                    <a:solidFill>
                      <a:srgbClr val="FFFFFF"/>
                    </a:solidFill>
                  </a:tcPr>
                </a:tc>
                <a:tc>
                  <a:txBody>
                    <a:bodyPr/>
                    <a:lstStyle/>
                    <a:p>
                      <a:pPr algn="r" fontAlgn="b"/>
                      <a:endParaRPr lang="en-US" sz="10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r" fontAlgn="b"/>
                      <a:endParaRPr lang="en-US" sz="1000" b="0" i="0" u="none" strike="noStrike" dirty="0">
                        <a:solidFill>
                          <a:srgbClr val="000000"/>
                        </a:solidFill>
                        <a:effectLst/>
                        <a:latin typeface="Calibri"/>
                      </a:endParaRPr>
                    </a:p>
                  </a:txBody>
                  <a:tcPr marL="0" marR="254364" marT="0" marB="0" anchor="b">
                    <a:lnL>
                      <a:noFill/>
                    </a:lnL>
                    <a:lnR>
                      <a:noFill/>
                    </a:lnR>
                    <a:lnT>
                      <a:noFill/>
                    </a:lnT>
                    <a:lnB>
                      <a:noFill/>
                    </a:lnB>
                  </a:tcPr>
                </a:tc>
              </a:tr>
              <a:tr h="211914">
                <a:tc>
                  <a:txBody>
                    <a:bodyPr/>
                    <a:lstStyle/>
                    <a:p>
                      <a:pPr algn="l" fontAlgn="b"/>
                      <a:r>
                        <a:rPr lang="en-US" sz="1000" b="0" i="1" u="none" strike="noStrike" dirty="0">
                          <a:solidFill>
                            <a:srgbClr val="000000"/>
                          </a:solidFill>
                          <a:effectLst/>
                          <a:latin typeface="Calibri"/>
                        </a:rPr>
                        <a:t>Individual/Estate Gifts</a:t>
                      </a:r>
                    </a:p>
                  </a:txBody>
                  <a:tcPr marL="84788" marR="0" marT="0" marB="0" anchor="b">
                    <a:lnL>
                      <a:noFill/>
                    </a:lnL>
                    <a:lnR>
                      <a:noFill/>
                    </a:lnR>
                    <a:lnT>
                      <a:noFill/>
                    </a:lnT>
                    <a:lnB>
                      <a:noFill/>
                    </a:lnB>
                    <a:solidFill>
                      <a:srgbClr val="FFFFFF"/>
                    </a:solidFill>
                  </a:tcPr>
                </a:tc>
                <a:tc>
                  <a:txBody>
                    <a:bodyPr/>
                    <a:lstStyle/>
                    <a:p>
                      <a:pPr algn="r" fontAlgn="b"/>
                      <a:r>
                        <a:rPr lang="en-US" sz="1000" b="0" i="0" u="none" strike="noStrike" dirty="0">
                          <a:solidFill>
                            <a:srgbClr val="000000"/>
                          </a:solidFill>
                          <a:effectLst/>
                          <a:latin typeface="Calibri"/>
                        </a:rPr>
                        <a:t> $                            -   </a:t>
                      </a:r>
                    </a:p>
                  </a:txBody>
                  <a:tcPr marL="0" marR="0" marT="0"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a:rPr>
                        <a:t> $      111,632 </a:t>
                      </a:r>
                    </a:p>
                  </a:txBody>
                  <a:tcPr marL="0" marR="254364" marT="0" marB="0" anchor="b">
                    <a:lnL>
                      <a:noFill/>
                    </a:lnL>
                    <a:lnR>
                      <a:noFill/>
                    </a:lnR>
                    <a:lnT>
                      <a:noFill/>
                    </a:lnT>
                    <a:lnB>
                      <a:noFill/>
                    </a:lnB>
                  </a:tcPr>
                </a:tc>
              </a:tr>
              <a:tr h="211914">
                <a:tc>
                  <a:txBody>
                    <a:bodyPr/>
                    <a:lstStyle/>
                    <a:p>
                      <a:pPr algn="l" fontAlgn="b"/>
                      <a:r>
                        <a:rPr lang="en-US" sz="1000" b="0" i="1" u="none" strike="noStrike" dirty="0">
                          <a:solidFill>
                            <a:srgbClr val="000000"/>
                          </a:solidFill>
                          <a:effectLst/>
                          <a:latin typeface="Calibri"/>
                        </a:rPr>
                        <a:t> </a:t>
                      </a:r>
                    </a:p>
                  </a:txBody>
                  <a:tcPr marL="84788" marR="0" marT="0" marB="0" anchor="b">
                    <a:lnL>
                      <a:noFill/>
                    </a:lnL>
                    <a:lnR>
                      <a:noFill/>
                    </a:lnR>
                    <a:lnT>
                      <a:noFill/>
                    </a:lnT>
                    <a:lnB>
                      <a:noFill/>
                    </a:lnB>
                    <a:solidFill>
                      <a:srgbClr val="FFFFFF"/>
                    </a:solidFill>
                  </a:tcPr>
                </a:tc>
                <a:tc>
                  <a:txBody>
                    <a:bodyPr/>
                    <a:lstStyle/>
                    <a:p>
                      <a:pPr algn="r" fontAlgn="b"/>
                      <a:endParaRPr lang="en-US" sz="10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r" fontAlgn="b"/>
                      <a:endParaRPr lang="en-US" sz="1000" b="0" i="0" u="none" strike="noStrike" dirty="0">
                        <a:solidFill>
                          <a:srgbClr val="000000"/>
                        </a:solidFill>
                        <a:effectLst/>
                        <a:latin typeface="Calibri"/>
                      </a:endParaRPr>
                    </a:p>
                  </a:txBody>
                  <a:tcPr marL="0" marR="254364" marT="0" marB="0" anchor="b">
                    <a:lnL>
                      <a:noFill/>
                    </a:lnL>
                    <a:lnR>
                      <a:noFill/>
                    </a:lnR>
                    <a:lnT>
                      <a:noFill/>
                    </a:lnT>
                    <a:lnB>
                      <a:noFill/>
                    </a:lnB>
                  </a:tcPr>
                </a:tc>
              </a:tr>
              <a:tr h="211914">
                <a:tc>
                  <a:txBody>
                    <a:bodyPr/>
                    <a:lstStyle/>
                    <a:p>
                      <a:pPr algn="l" fontAlgn="b"/>
                      <a:r>
                        <a:rPr lang="en-US" sz="1000" b="0" i="1" u="none" strike="noStrike" dirty="0">
                          <a:solidFill>
                            <a:srgbClr val="000000"/>
                          </a:solidFill>
                          <a:effectLst/>
                          <a:latin typeface="Calibri"/>
                        </a:rPr>
                        <a:t>Corporate /Foundation</a:t>
                      </a:r>
                    </a:p>
                  </a:txBody>
                  <a:tcPr marL="84788" marR="0" marT="0" marB="0" anchor="b">
                    <a:lnL>
                      <a:noFill/>
                    </a:lnL>
                    <a:lnR>
                      <a:noFill/>
                    </a:lnR>
                    <a:lnT>
                      <a:noFill/>
                    </a:lnT>
                    <a:lnB>
                      <a:noFill/>
                    </a:lnB>
                    <a:solidFill>
                      <a:srgbClr val="FFFFFF"/>
                    </a:solidFill>
                  </a:tcPr>
                </a:tc>
                <a:tc>
                  <a:txBody>
                    <a:bodyPr/>
                    <a:lstStyle/>
                    <a:p>
                      <a:pPr algn="r" fontAlgn="b"/>
                      <a:r>
                        <a:rPr lang="en-US" sz="1000" b="0" i="0" u="none" strike="noStrike" dirty="0">
                          <a:solidFill>
                            <a:srgbClr val="000000"/>
                          </a:solidFill>
                          <a:effectLst/>
                          <a:latin typeface="Calibri"/>
                        </a:rPr>
                        <a:t> $                  47,652 </a:t>
                      </a:r>
                    </a:p>
                  </a:txBody>
                  <a:tcPr marL="0" marR="0" marT="0"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a:rPr>
                        <a:t> $         45,653 </a:t>
                      </a:r>
                    </a:p>
                  </a:txBody>
                  <a:tcPr marL="0" marR="254364" marT="0" marB="0" anchor="b">
                    <a:lnL>
                      <a:noFill/>
                    </a:lnL>
                    <a:lnR>
                      <a:noFill/>
                    </a:lnR>
                    <a:lnT>
                      <a:noFill/>
                    </a:lnT>
                    <a:lnB>
                      <a:noFill/>
                    </a:lnB>
                  </a:tcPr>
                </a:tc>
              </a:tr>
              <a:tr h="211914">
                <a:tc>
                  <a:txBody>
                    <a:bodyPr/>
                    <a:lstStyle/>
                    <a:p>
                      <a:pPr algn="l" fontAlgn="b"/>
                      <a:r>
                        <a:rPr lang="en-US" sz="1000" b="0" i="1" u="none" strike="noStrike" dirty="0">
                          <a:solidFill>
                            <a:srgbClr val="000000"/>
                          </a:solidFill>
                          <a:effectLst/>
                          <a:latin typeface="Calibri"/>
                        </a:rPr>
                        <a:t>Donations</a:t>
                      </a:r>
                    </a:p>
                  </a:txBody>
                  <a:tcPr marL="84788" marR="0" marT="0" marB="0" anchor="b">
                    <a:lnL>
                      <a:noFill/>
                    </a:lnL>
                    <a:lnR>
                      <a:noFill/>
                    </a:lnR>
                    <a:lnT>
                      <a:noFill/>
                    </a:lnT>
                    <a:lnB>
                      <a:noFill/>
                    </a:lnB>
                    <a:solidFill>
                      <a:srgbClr val="FFFFFF"/>
                    </a:solidFill>
                  </a:tcPr>
                </a:tc>
                <a:tc>
                  <a:txBody>
                    <a:bodyPr/>
                    <a:lstStyle/>
                    <a:p>
                      <a:pPr algn="r" fontAlgn="b"/>
                      <a:endParaRPr lang="en-US" sz="10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r" fontAlgn="b"/>
                      <a:endParaRPr lang="en-US" sz="1000" b="0" i="0" u="none" strike="noStrike" dirty="0">
                        <a:solidFill>
                          <a:srgbClr val="000000"/>
                        </a:solidFill>
                        <a:effectLst/>
                        <a:latin typeface="Calibri"/>
                      </a:endParaRPr>
                    </a:p>
                  </a:txBody>
                  <a:tcPr marL="0" marR="254364" marT="0" marB="0" anchor="b">
                    <a:lnL>
                      <a:noFill/>
                    </a:lnL>
                    <a:lnR>
                      <a:noFill/>
                    </a:lnR>
                    <a:lnT>
                      <a:noFill/>
                    </a:lnT>
                    <a:lnB>
                      <a:noFill/>
                    </a:lnB>
                  </a:tcPr>
                </a:tc>
              </a:tr>
              <a:tr h="211914">
                <a:tc>
                  <a:txBody>
                    <a:bodyPr/>
                    <a:lstStyle/>
                    <a:p>
                      <a:pPr algn="l" fontAlgn="b"/>
                      <a:r>
                        <a:rPr lang="en-US" sz="1000" b="0" i="1" u="none" strike="noStrike" dirty="0">
                          <a:solidFill>
                            <a:srgbClr val="000000"/>
                          </a:solidFill>
                          <a:effectLst/>
                          <a:latin typeface="Calibri"/>
                        </a:rPr>
                        <a:t> </a:t>
                      </a:r>
                    </a:p>
                  </a:txBody>
                  <a:tcPr marL="84788" marR="0" marT="0" marB="0" anchor="b">
                    <a:lnL>
                      <a:noFill/>
                    </a:lnL>
                    <a:lnR>
                      <a:noFill/>
                    </a:lnR>
                    <a:lnT>
                      <a:noFill/>
                    </a:lnT>
                    <a:lnB>
                      <a:noFill/>
                    </a:lnB>
                    <a:solidFill>
                      <a:srgbClr val="FFFFFF"/>
                    </a:solidFill>
                  </a:tcPr>
                </a:tc>
                <a:tc>
                  <a:txBody>
                    <a:bodyPr/>
                    <a:lstStyle/>
                    <a:p>
                      <a:pPr algn="r" fontAlgn="b"/>
                      <a:endParaRPr lang="en-US" sz="10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r" fontAlgn="b"/>
                      <a:endParaRPr lang="en-US" sz="1000" b="0" i="0" u="none" strike="noStrike" dirty="0">
                        <a:solidFill>
                          <a:srgbClr val="000000"/>
                        </a:solidFill>
                        <a:effectLst/>
                        <a:latin typeface="Calibri"/>
                      </a:endParaRPr>
                    </a:p>
                  </a:txBody>
                  <a:tcPr marL="0" marR="254364" marT="0" marB="0" anchor="b">
                    <a:lnL>
                      <a:noFill/>
                    </a:lnL>
                    <a:lnR>
                      <a:noFill/>
                    </a:lnR>
                    <a:lnT>
                      <a:noFill/>
                    </a:lnT>
                    <a:lnB>
                      <a:noFill/>
                    </a:lnB>
                  </a:tcPr>
                </a:tc>
              </a:tr>
              <a:tr h="211914">
                <a:tc>
                  <a:txBody>
                    <a:bodyPr/>
                    <a:lstStyle/>
                    <a:p>
                      <a:pPr algn="l" fontAlgn="b"/>
                      <a:r>
                        <a:rPr lang="en-US" sz="1000" b="0" i="1" u="none" strike="noStrike" dirty="0">
                          <a:solidFill>
                            <a:srgbClr val="000000"/>
                          </a:solidFill>
                          <a:effectLst/>
                          <a:latin typeface="Calibri"/>
                        </a:rPr>
                        <a:t>Fundraisers</a:t>
                      </a:r>
                    </a:p>
                  </a:txBody>
                  <a:tcPr marL="84788" marR="0" marT="0" marB="0" anchor="b">
                    <a:lnL>
                      <a:noFill/>
                    </a:lnL>
                    <a:lnR>
                      <a:noFill/>
                    </a:lnR>
                    <a:lnT>
                      <a:noFill/>
                    </a:lnT>
                    <a:lnB>
                      <a:noFill/>
                    </a:lnB>
                    <a:solidFill>
                      <a:srgbClr val="FFFFFF"/>
                    </a:solidFill>
                  </a:tcPr>
                </a:tc>
                <a:tc>
                  <a:txBody>
                    <a:bodyPr/>
                    <a:lstStyle/>
                    <a:p>
                      <a:pPr algn="r" fontAlgn="b"/>
                      <a:r>
                        <a:rPr lang="en-US" sz="1000" b="0" i="0" u="none" strike="noStrike" dirty="0">
                          <a:solidFill>
                            <a:srgbClr val="000000"/>
                          </a:solidFill>
                          <a:effectLst/>
                          <a:latin typeface="Calibri"/>
                        </a:rPr>
                        <a:t> $               202,007 </a:t>
                      </a:r>
                    </a:p>
                  </a:txBody>
                  <a:tcPr marL="0" marR="0" marT="0"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a:rPr>
                        <a:t> $      135,310 </a:t>
                      </a:r>
                    </a:p>
                  </a:txBody>
                  <a:tcPr marL="0" marR="254364" marT="0" marB="0" anchor="b">
                    <a:lnL>
                      <a:noFill/>
                    </a:lnL>
                    <a:lnR>
                      <a:noFill/>
                    </a:lnR>
                    <a:lnT>
                      <a:noFill/>
                    </a:lnT>
                    <a:lnB>
                      <a:noFill/>
                    </a:lnB>
                  </a:tcPr>
                </a:tc>
              </a:tr>
              <a:tr h="211914">
                <a:tc>
                  <a:txBody>
                    <a:bodyPr/>
                    <a:lstStyle/>
                    <a:p>
                      <a:pPr algn="l" fontAlgn="b"/>
                      <a:r>
                        <a:rPr lang="en-US" sz="1000" b="0" i="1" u="none" strike="noStrike" dirty="0">
                          <a:solidFill>
                            <a:srgbClr val="000000"/>
                          </a:solidFill>
                          <a:effectLst/>
                          <a:latin typeface="Calibri"/>
                        </a:rPr>
                        <a:t> </a:t>
                      </a:r>
                    </a:p>
                  </a:txBody>
                  <a:tcPr marL="84788" marR="0" marT="0" marB="0" anchor="b">
                    <a:lnL>
                      <a:noFill/>
                    </a:lnL>
                    <a:lnR>
                      <a:noFill/>
                    </a:lnR>
                    <a:lnT>
                      <a:noFill/>
                    </a:lnT>
                    <a:lnB>
                      <a:noFill/>
                    </a:lnB>
                    <a:solidFill>
                      <a:srgbClr val="FFFFFF"/>
                    </a:solidFill>
                  </a:tcPr>
                </a:tc>
                <a:tc>
                  <a:txBody>
                    <a:bodyPr/>
                    <a:lstStyle/>
                    <a:p>
                      <a:pPr algn="r" fontAlgn="b"/>
                      <a:endParaRPr lang="en-US" sz="10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r" fontAlgn="b"/>
                      <a:endParaRPr lang="en-US" sz="1000" b="0" i="0" u="none" strike="noStrike" dirty="0">
                        <a:solidFill>
                          <a:srgbClr val="000000"/>
                        </a:solidFill>
                        <a:effectLst/>
                        <a:latin typeface="Calibri"/>
                      </a:endParaRPr>
                    </a:p>
                  </a:txBody>
                  <a:tcPr marL="0" marR="254364" marT="0" marB="0" anchor="b">
                    <a:lnL>
                      <a:noFill/>
                    </a:lnL>
                    <a:lnR>
                      <a:noFill/>
                    </a:lnR>
                    <a:lnT>
                      <a:noFill/>
                    </a:lnT>
                    <a:lnB>
                      <a:noFill/>
                    </a:lnB>
                  </a:tcPr>
                </a:tc>
              </a:tr>
              <a:tr h="211914">
                <a:tc>
                  <a:txBody>
                    <a:bodyPr/>
                    <a:lstStyle/>
                    <a:p>
                      <a:pPr algn="l" fontAlgn="b"/>
                      <a:r>
                        <a:rPr lang="en-US" sz="1000" b="0" i="1" u="none" strike="noStrike" dirty="0">
                          <a:solidFill>
                            <a:srgbClr val="000000"/>
                          </a:solidFill>
                          <a:effectLst/>
                          <a:latin typeface="Calibri"/>
                        </a:rPr>
                        <a:t>Education</a:t>
                      </a:r>
                    </a:p>
                  </a:txBody>
                  <a:tcPr marL="84788" marR="0" marT="0" marB="0" anchor="b">
                    <a:lnL>
                      <a:noFill/>
                    </a:lnL>
                    <a:lnR>
                      <a:noFill/>
                    </a:lnR>
                    <a:lnT>
                      <a:noFill/>
                    </a:lnT>
                    <a:lnB>
                      <a:noFill/>
                    </a:lnB>
                    <a:solidFill>
                      <a:srgbClr val="FFFFFF"/>
                    </a:solidFill>
                  </a:tcPr>
                </a:tc>
                <a:tc>
                  <a:txBody>
                    <a:bodyPr/>
                    <a:lstStyle/>
                    <a:p>
                      <a:pPr algn="r" fontAlgn="b"/>
                      <a:r>
                        <a:rPr lang="en-US" sz="1000" b="0" i="0" u="none" strike="noStrike" dirty="0">
                          <a:solidFill>
                            <a:srgbClr val="000000"/>
                          </a:solidFill>
                          <a:effectLst/>
                          <a:latin typeface="Calibri"/>
                        </a:rPr>
                        <a:t> $                  12,033 </a:t>
                      </a:r>
                    </a:p>
                  </a:txBody>
                  <a:tcPr marL="0" marR="0" marT="0"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a:rPr>
                        <a:t> $           9,480 </a:t>
                      </a:r>
                    </a:p>
                  </a:txBody>
                  <a:tcPr marL="0" marR="254364" marT="0" marB="0" anchor="b">
                    <a:lnL>
                      <a:noFill/>
                    </a:lnL>
                    <a:lnR>
                      <a:noFill/>
                    </a:lnR>
                    <a:lnT>
                      <a:noFill/>
                    </a:lnT>
                    <a:lnB>
                      <a:noFill/>
                    </a:lnB>
                  </a:tcPr>
                </a:tc>
              </a:tr>
              <a:tr h="211914">
                <a:tc>
                  <a:txBody>
                    <a:bodyPr/>
                    <a:lstStyle/>
                    <a:p>
                      <a:pPr algn="l" fontAlgn="b"/>
                      <a:r>
                        <a:rPr lang="en-US" sz="1000" b="0" i="1" u="none" strike="noStrike" dirty="0">
                          <a:solidFill>
                            <a:srgbClr val="000000"/>
                          </a:solidFill>
                          <a:effectLst/>
                          <a:latin typeface="Calibri"/>
                        </a:rPr>
                        <a:t> </a:t>
                      </a:r>
                    </a:p>
                  </a:txBody>
                  <a:tcPr marL="84788" marR="0" marT="0" marB="0" anchor="b">
                    <a:lnL>
                      <a:noFill/>
                    </a:lnL>
                    <a:lnR>
                      <a:noFill/>
                    </a:lnR>
                    <a:lnT>
                      <a:noFill/>
                    </a:lnT>
                    <a:lnB>
                      <a:noFill/>
                    </a:lnB>
                    <a:solidFill>
                      <a:srgbClr val="FFFFFF"/>
                    </a:solidFill>
                  </a:tcPr>
                </a:tc>
                <a:tc>
                  <a:txBody>
                    <a:bodyPr/>
                    <a:lstStyle/>
                    <a:p>
                      <a:pPr algn="r" fontAlgn="b"/>
                      <a:endParaRPr lang="en-US" sz="10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r" fontAlgn="b"/>
                      <a:endParaRPr lang="en-US" sz="1000" b="0" i="0" u="none" strike="noStrike" dirty="0">
                        <a:solidFill>
                          <a:srgbClr val="000000"/>
                        </a:solidFill>
                        <a:effectLst/>
                        <a:latin typeface="Calibri"/>
                      </a:endParaRPr>
                    </a:p>
                  </a:txBody>
                  <a:tcPr marL="0" marR="254364" marT="0" marB="0" anchor="b">
                    <a:lnL>
                      <a:noFill/>
                    </a:lnL>
                    <a:lnR>
                      <a:noFill/>
                    </a:lnR>
                    <a:lnT>
                      <a:noFill/>
                    </a:lnT>
                    <a:lnB>
                      <a:noFill/>
                    </a:lnB>
                  </a:tcPr>
                </a:tc>
              </a:tr>
              <a:tr h="211914">
                <a:tc>
                  <a:txBody>
                    <a:bodyPr/>
                    <a:lstStyle/>
                    <a:p>
                      <a:pPr algn="l" fontAlgn="b"/>
                      <a:r>
                        <a:rPr lang="en-US" sz="1000" b="0" i="1" u="none" strike="noStrike" dirty="0">
                          <a:solidFill>
                            <a:srgbClr val="000000"/>
                          </a:solidFill>
                          <a:effectLst/>
                          <a:latin typeface="Calibri"/>
                        </a:rPr>
                        <a:t>Other</a:t>
                      </a:r>
                    </a:p>
                  </a:txBody>
                  <a:tcPr marL="84788" marR="0" marT="0" marB="0" anchor="b">
                    <a:lnL>
                      <a:noFill/>
                    </a:lnL>
                    <a:lnR>
                      <a:noFill/>
                    </a:lnR>
                    <a:lnT>
                      <a:noFill/>
                    </a:lnT>
                    <a:lnB>
                      <a:noFill/>
                    </a:lnB>
                    <a:solidFill>
                      <a:srgbClr val="FFFFFF"/>
                    </a:solidFill>
                  </a:tcPr>
                </a:tc>
                <a:tc>
                  <a:txBody>
                    <a:bodyPr/>
                    <a:lstStyle/>
                    <a:p>
                      <a:pPr algn="r" fontAlgn="b"/>
                      <a:r>
                        <a:rPr lang="en-US" sz="1000" b="0" i="0" u="none" strike="noStrike" dirty="0">
                          <a:solidFill>
                            <a:srgbClr val="000000"/>
                          </a:solidFill>
                          <a:effectLst/>
                          <a:latin typeface="Calibri"/>
                        </a:rPr>
                        <a:t> $                    4,476 </a:t>
                      </a:r>
                    </a:p>
                  </a:txBody>
                  <a:tcPr marL="0" marR="0" marT="0"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a:rPr>
                        <a:t> $           6,325 </a:t>
                      </a:r>
                    </a:p>
                  </a:txBody>
                  <a:tcPr marL="0" marR="254364" marT="0" marB="0" anchor="b">
                    <a:lnL>
                      <a:noFill/>
                    </a:lnL>
                    <a:lnR>
                      <a:noFill/>
                    </a:lnR>
                    <a:lnT>
                      <a:noFill/>
                    </a:lnT>
                    <a:lnB>
                      <a:noFill/>
                    </a:lnB>
                  </a:tcPr>
                </a:tc>
              </a:tr>
              <a:tr h="211914">
                <a:tc>
                  <a:txBody>
                    <a:bodyPr/>
                    <a:lstStyle/>
                    <a:p>
                      <a:pPr algn="l" fontAlgn="b"/>
                      <a:r>
                        <a:rPr lang="en-US" sz="1000" b="0" i="1" u="none" strike="noStrike" dirty="0">
                          <a:solidFill>
                            <a:srgbClr val="000000"/>
                          </a:solidFill>
                          <a:effectLst/>
                          <a:latin typeface="Calibri"/>
                        </a:rPr>
                        <a:t> </a:t>
                      </a:r>
                    </a:p>
                  </a:txBody>
                  <a:tcPr marL="84788" marR="0" marT="0" marB="0" anchor="b">
                    <a:lnL>
                      <a:noFill/>
                    </a:lnL>
                    <a:lnR>
                      <a:noFill/>
                    </a:lnR>
                    <a:lnT>
                      <a:noFill/>
                    </a:lnT>
                    <a:lnB>
                      <a:noFill/>
                    </a:lnB>
                    <a:solidFill>
                      <a:srgbClr val="FFFFFF"/>
                    </a:solidFill>
                  </a:tcPr>
                </a:tc>
                <a:tc>
                  <a:txBody>
                    <a:bodyPr/>
                    <a:lstStyle/>
                    <a:p>
                      <a:pPr algn="r" fontAlgn="b"/>
                      <a:endParaRPr lang="en-US" sz="10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r" fontAlgn="b"/>
                      <a:endParaRPr lang="en-US" sz="1000" b="0" i="0" u="none" strike="noStrike" dirty="0">
                        <a:solidFill>
                          <a:srgbClr val="000000"/>
                        </a:solidFill>
                        <a:effectLst/>
                        <a:latin typeface="Calibri"/>
                      </a:endParaRPr>
                    </a:p>
                  </a:txBody>
                  <a:tcPr marL="0" marR="254364" marT="0" marB="0" anchor="b">
                    <a:lnL>
                      <a:noFill/>
                    </a:lnL>
                    <a:lnR>
                      <a:noFill/>
                    </a:lnR>
                    <a:lnT>
                      <a:noFill/>
                    </a:lnT>
                    <a:lnB>
                      <a:noFill/>
                    </a:lnB>
                  </a:tcPr>
                </a:tc>
              </a:tr>
              <a:tr h="211914">
                <a:tc>
                  <a:txBody>
                    <a:bodyPr/>
                    <a:lstStyle/>
                    <a:p>
                      <a:pPr algn="l" fontAlgn="b"/>
                      <a:r>
                        <a:rPr lang="en-US" sz="1000" b="0" i="1" u="none" strike="noStrike" dirty="0">
                          <a:solidFill>
                            <a:srgbClr val="000000"/>
                          </a:solidFill>
                          <a:effectLst/>
                          <a:latin typeface="Calibri"/>
                        </a:rPr>
                        <a:t>Donor Restricted</a:t>
                      </a:r>
                    </a:p>
                  </a:txBody>
                  <a:tcPr marL="84788" marR="0" marT="0"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a:rPr>
                        <a:t> $                            -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alibri"/>
                        </a:rPr>
                        <a:t> $                   -   </a:t>
                      </a:r>
                    </a:p>
                  </a:txBody>
                  <a:tcPr marL="0" marR="254364" marT="0" marB="0" anchor="b">
                    <a:lnL>
                      <a:noFill/>
                    </a:lnL>
                    <a:lnR>
                      <a:noFill/>
                    </a:lnR>
                    <a:lnT>
                      <a:noFill/>
                    </a:lnT>
                    <a:lnB w="6350" cap="flat" cmpd="sng" algn="ctr">
                      <a:solidFill>
                        <a:srgbClr val="000000"/>
                      </a:solidFill>
                      <a:prstDash val="solid"/>
                      <a:round/>
                      <a:headEnd type="none" w="med" len="med"/>
                      <a:tailEnd type="none" w="med" len="med"/>
                    </a:lnB>
                  </a:tcPr>
                </a:tc>
              </a:tr>
              <a:tr h="220391">
                <a:tc>
                  <a:txBody>
                    <a:bodyPr/>
                    <a:lstStyle/>
                    <a:p>
                      <a:pPr algn="l" fontAlgn="b"/>
                      <a:r>
                        <a:rPr lang="en-US" sz="1000" b="0" i="0" u="none" strike="noStrike" dirty="0">
                          <a:solidFill>
                            <a:srgbClr val="000000"/>
                          </a:solidFill>
                          <a:effectLst/>
                          <a:latin typeface="Calibri"/>
                        </a:rPr>
                        <a:t>Totals</a:t>
                      </a:r>
                    </a:p>
                  </a:txBody>
                  <a:tcPr marL="0" marR="0" marT="0"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a:rPr>
                        <a:t> $               339,698 </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alibri"/>
                        </a:rPr>
                        <a:t> $               378,053 </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914">
                <a:tc>
                  <a:txBody>
                    <a:bodyPr/>
                    <a:lstStyle/>
                    <a:p>
                      <a:pPr algn="l" fontAlgn="b"/>
                      <a:endParaRPr lang="en-US" sz="10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r" fontAlgn="b"/>
                      <a:endParaRPr lang="en-US" sz="1000" b="0" i="0" u="none" strike="noStrike" dirty="0">
                        <a:solidFill>
                          <a:srgbClr val="000000"/>
                        </a:solidFill>
                        <a:effectLst/>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endParaRPr lang="en-US" sz="1000" b="0" i="0" u="none" strike="noStrike" dirty="0">
                        <a:solidFill>
                          <a:srgbClr val="000000"/>
                        </a:solidFill>
                        <a:effectLst/>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r>
              <a:tr h="211914">
                <a:tc>
                  <a:txBody>
                    <a:bodyPr/>
                    <a:lstStyle/>
                    <a:p>
                      <a:pPr algn="l" fontAlgn="b"/>
                      <a:endParaRPr lang="en-US" sz="10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r" fontAlgn="b"/>
                      <a:endParaRPr lang="en-US" sz="10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r" fontAlgn="b"/>
                      <a:endParaRPr lang="en-US" sz="1000" b="0" i="0" u="none" strike="noStrike" dirty="0">
                        <a:solidFill>
                          <a:srgbClr val="000000"/>
                        </a:solidFill>
                        <a:effectLst/>
                        <a:latin typeface="Calibri"/>
                      </a:endParaRPr>
                    </a:p>
                  </a:txBody>
                  <a:tcPr marL="0" marR="0" marT="0" marB="0" anchor="b">
                    <a:lnL>
                      <a:noFill/>
                    </a:lnL>
                    <a:lnR>
                      <a:noFill/>
                    </a:lnR>
                    <a:lnT>
                      <a:noFill/>
                    </a:lnT>
                    <a:lnB>
                      <a:noFill/>
                    </a:lnB>
                  </a:tcPr>
                </a:tc>
              </a:tr>
              <a:tr h="211914">
                <a:tc>
                  <a:txBody>
                    <a:bodyPr/>
                    <a:lstStyle/>
                    <a:p>
                      <a:pPr algn="l" fontAlgn="b"/>
                      <a:endParaRPr lang="en-US" sz="10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r" fontAlgn="b"/>
                      <a:endParaRPr lang="en-US" sz="10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r" fontAlgn="b"/>
                      <a:endParaRPr lang="en-US" sz="1000" b="0" i="0" u="none" strike="noStrike" dirty="0">
                        <a:solidFill>
                          <a:srgbClr val="000000"/>
                        </a:solidFill>
                        <a:effectLst/>
                        <a:latin typeface="Calibri"/>
                      </a:endParaRPr>
                    </a:p>
                  </a:txBody>
                  <a:tcPr marL="0" marR="0" marT="0" marB="0" anchor="b">
                    <a:lnL>
                      <a:noFill/>
                    </a:lnL>
                    <a:lnR>
                      <a:noFill/>
                    </a:lnR>
                    <a:lnT>
                      <a:noFill/>
                    </a:lnT>
                    <a:lnB>
                      <a:noFill/>
                    </a:lnB>
                  </a:tcPr>
                </a:tc>
              </a:tr>
              <a:tr h="211914">
                <a:tc>
                  <a:txBody>
                    <a:bodyPr/>
                    <a:lstStyle/>
                    <a:p>
                      <a:pPr algn="l" fontAlgn="b"/>
                      <a:endParaRPr lang="en-US" sz="10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r" fontAlgn="b"/>
                      <a:endParaRPr lang="en-US" sz="10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r" fontAlgn="b"/>
                      <a:endParaRPr lang="en-US" sz="1000" b="0" i="0" u="none" strike="noStrike" dirty="0">
                        <a:solidFill>
                          <a:srgbClr val="000000"/>
                        </a:solidFill>
                        <a:effectLst/>
                        <a:latin typeface="Calibri"/>
                      </a:endParaRPr>
                    </a:p>
                  </a:txBody>
                  <a:tcPr marL="0" marR="0" marT="0" marB="0" anchor="b">
                    <a:lnL>
                      <a:noFill/>
                    </a:lnL>
                    <a:lnR>
                      <a:noFill/>
                    </a:lnR>
                    <a:lnT>
                      <a:noFill/>
                    </a:lnT>
                    <a:lnB>
                      <a:noFill/>
                    </a:lnB>
                  </a:tcPr>
                </a:tc>
              </a:tr>
              <a:tr h="220391">
                <a:tc>
                  <a:txBody>
                    <a:bodyPr/>
                    <a:lstStyle/>
                    <a:p>
                      <a:pPr algn="l" fontAlgn="b"/>
                      <a:r>
                        <a:rPr lang="en-US" sz="1000" b="0" i="0" u="none" strike="noStrike" dirty="0">
                          <a:solidFill>
                            <a:srgbClr val="000000"/>
                          </a:solidFill>
                          <a:effectLst/>
                          <a:latin typeface="Calibri"/>
                        </a:rPr>
                        <a:t>Expenses</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alibri"/>
                        </a:rPr>
                        <a:t>2014</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alibri"/>
                        </a:rPr>
                        <a:t>2013</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r>
              <a:tr h="211914">
                <a:tc>
                  <a:txBody>
                    <a:bodyPr/>
                    <a:lstStyle/>
                    <a:p>
                      <a:pPr algn="l" fontAlgn="b"/>
                      <a:endParaRPr lang="en-US" sz="1000" b="0" i="0" u="none" strike="noStrike" dirty="0">
                        <a:solidFill>
                          <a:srgbClr val="000000"/>
                        </a:solidFill>
                        <a:effectLst/>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endParaRPr lang="en-US" sz="1000" b="0" i="0" u="none" strike="noStrike" dirty="0">
                        <a:solidFill>
                          <a:srgbClr val="000000"/>
                        </a:solidFill>
                        <a:effectLst/>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endParaRPr lang="en-US" sz="1000" b="0" i="0" u="none" strike="noStrike" dirty="0">
                        <a:solidFill>
                          <a:srgbClr val="000000"/>
                        </a:solidFill>
                        <a:effectLst/>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r>
              <a:tr h="211914">
                <a:tc>
                  <a:txBody>
                    <a:bodyPr/>
                    <a:lstStyle/>
                    <a:p>
                      <a:pPr algn="l" fontAlgn="b"/>
                      <a:r>
                        <a:rPr lang="en-US" sz="1000" b="0" i="1" u="none" strike="noStrike" dirty="0">
                          <a:solidFill>
                            <a:srgbClr val="000000"/>
                          </a:solidFill>
                          <a:effectLst/>
                          <a:latin typeface="Calibri"/>
                        </a:rPr>
                        <a:t>Animal Care</a:t>
                      </a:r>
                    </a:p>
                  </a:txBody>
                  <a:tcPr marL="84788" marR="0" marT="0"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a:rPr>
                        <a:t> $               186,015 </a:t>
                      </a:r>
                    </a:p>
                  </a:txBody>
                  <a:tcPr marL="0" marR="0" marT="0"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a:rPr>
                        <a:t> $               194,960 </a:t>
                      </a:r>
                    </a:p>
                  </a:txBody>
                  <a:tcPr marL="0" marR="0" marT="0" marB="0" anchor="b">
                    <a:lnL>
                      <a:noFill/>
                    </a:lnL>
                    <a:lnR>
                      <a:noFill/>
                    </a:lnR>
                    <a:lnT>
                      <a:noFill/>
                    </a:lnT>
                    <a:lnB>
                      <a:noFill/>
                    </a:lnB>
                  </a:tcPr>
                </a:tc>
              </a:tr>
              <a:tr h="211914">
                <a:tc>
                  <a:txBody>
                    <a:bodyPr/>
                    <a:lstStyle/>
                    <a:p>
                      <a:pPr algn="l" fontAlgn="b"/>
                      <a:endParaRPr lang="en-US" sz="1000" b="0" i="1" u="none" strike="noStrike" dirty="0">
                        <a:solidFill>
                          <a:srgbClr val="000000"/>
                        </a:solidFill>
                        <a:effectLst/>
                        <a:latin typeface="Calibri"/>
                      </a:endParaRPr>
                    </a:p>
                  </a:txBody>
                  <a:tcPr marL="84788" marR="0" marT="0" marB="0" anchor="b">
                    <a:lnL>
                      <a:noFill/>
                    </a:lnL>
                    <a:lnR>
                      <a:noFill/>
                    </a:lnR>
                    <a:lnT>
                      <a:noFill/>
                    </a:lnT>
                    <a:lnB>
                      <a:noFill/>
                    </a:lnB>
                  </a:tcPr>
                </a:tc>
                <a:tc>
                  <a:txBody>
                    <a:bodyPr/>
                    <a:lstStyle/>
                    <a:p>
                      <a:pPr algn="r" fontAlgn="b"/>
                      <a:endParaRPr lang="en-US" sz="10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r" fontAlgn="b"/>
                      <a:endParaRPr lang="en-US" sz="1000" b="0" i="0" u="none" strike="noStrike" dirty="0">
                        <a:solidFill>
                          <a:srgbClr val="000000"/>
                        </a:solidFill>
                        <a:effectLst/>
                        <a:latin typeface="Calibri"/>
                      </a:endParaRPr>
                    </a:p>
                  </a:txBody>
                  <a:tcPr marL="0" marR="0" marT="0" marB="0" anchor="b">
                    <a:lnL>
                      <a:noFill/>
                    </a:lnL>
                    <a:lnR>
                      <a:noFill/>
                    </a:lnR>
                    <a:lnT>
                      <a:noFill/>
                    </a:lnT>
                    <a:lnB>
                      <a:noFill/>
                    </a:lnB>
                  </a:tcPr>
                </a:tc>
              </a:tr>
              <a:tr h="211914">
                <a:tc>
                  <a:txBody>
                    <a:bodyPr/>
                    <a:lstStyle/>
                    <a:p>
                      <a:pPr algn="l" fontAlgn="b"/>
                      <a:r>
                        <a:rPr lang="en-US" sz="1000" b="0" i="1" u="none" strike="noStrike" dirty="0">
                          <a:solidFill>
                            <a:srgbClr val="000000"/>
                          </a:solidFill>
                          <a:effectLst/>
                          <a:latin typeface="Calibri"/>
                        </a:rPr>
                        <a:t>Education</a:t>
                      </a:r>
                    </a:p>
                  </a:txBody>
                  <a:tcPr marL="84788" marR="0" marT="0"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a:rPr>
                        <a:t> $                  37,412 </a:t>
                      </a:r>
                    </a:p>
                  </a:txBody>
                  <a:tcPr marL="0" marR="0" marT="0"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a:rPr>
                        <a:t> $                  39,766 </a:t>
                      </a:r>
                    </a:p>
                  </a:txBody>
                  <a:tcPr marL="0" marR="0" marT="0" marB="0" anchor="b">
                    <a:lnL>
                      <a:noFill/>
                    </a:lnL>
                    <a:lnR>
                      <a:noFill/>
                    </a:lnR>
                    <a:lnT>
                      <a:noFill/>
                    </a:lnT>
                    <a:lnB>
                      <a:noFill/>
                    </a:lnB>
                  </a:tcPr>
                </a:tc>
              </a:tr>
              <a:tr h="211914">
                <a:tc>
                  <a:txBody>
                    <a:bodyPr/>
                    <a:lstStyle/>
                    <a:p>
                      <a:pPr algn="l" fontAlgn="b"/>
                      <a:endParaRPr lang="en-US" sz="1000" b="0" i="1" u="none" strike="noStrike" dirty="0">
                        <a:solidFill>
                          <a:srgbClr val="000000"/>
                        </a:solidFill>
                        <a:effectLst/>
                        <a:latin typeface="Calibri"/>
                      </a:endParaRPr>
                    </a:p>
                  </a:txBody>
                  <a:tcPr marL="84788" marR="0" marT="0" marB="0" anchor="b">
                    <a:lnL>
                      <a:noFill/>
                    </a:lnL>
                    <a:lnR>
                      <a:noFill/>
                    </a:lnR>
                    <a:lnT>
                      <a:noFill/>
                    </a:lnT>
                    <a:lnB>
                      <a:noFill/>
                    </a:lnB>
                  </a:tcPr>
                </a:tc>
                <a:tc>
                  <a:txBody>
                    <a:bodyPr/>
                    <a:lstStyle/>
                    <a:p>
                      <a:pPr algn="r" fontAlgn="b"/>
                      <a:endParaRPr lang="en-US" sz="10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r" fontAlgn="b"/>
                      <a:endParaRPr lang="en-US" sz="1000" b="0" i="0" u="none" strike="noStrike" dirty="0">
                        <a:solidFill>
                          <a:srgbClr val="000000"/>
                        </a:solidFill>
                        <a:effectLst/>
                        <a:latin typeface="Calibri"/>
                      </a:endParaRPr>
                    </a:p>
                  </a:txBody>
                  <a:tcPr marL="0" marR="0" marT="0" marB="0" anchor="b">
                    <a:lnL>
                      <a:noFill/>
                    </a:lnL>
                    <a:lnR>
                      <a:noFill/>
                    </a:lnR>
                    <a:lnT>
                      <a:noFill/>
                    </a:lnT>
                    <a:lnB>
                      <a:noFill/>
                    </a:lnB>
                  </a:tcPr>
                </a:tc>
              </a:tr>
              <a:tr h="211914">
                <a:tc>
                  <a:txBody>
                    <a:bodyPr/>
                    <a:lstStyle/>
                    <a:p>
                      <a:pPr algn="l" fontAlgn="b"/>
                      <a:r>
                        <a:rPr lang="en-US" sz="1000" b="0" i="1" u="none" strike="noStrike" dirty="0">
                          <a:solidFill>
                            <a:srgbClr val="000000"/>
                          </a:solidFill>
                          <a:effectLst/>
                          <a:latin typeface="Calibri"/>
                        </a:rPr>
                        <a:t>Development</a:t>
                      </a:r>
                    </a:p>
                  </a:txBody>
                  <a:tcPr marL="84788" marR="0" marT="0"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a:rPr>
                        <a:t> $                  33,418 </a:t>
                      </a:r>
                    </a:p>
                  </a:txBody>
                  <a:tcPr marL="0" marR="0" marT="0"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a:rPr>
                        <a:t> $                  27,010 </a:t>
                      </a:r>
                    </a:p>
                  </a:txBody>
                  <a:tcPr marL="0" marR="0" marT="0" marB="0" anchor="b">
                    <a:lnL>
                      <a:noFill/>
                    </a:lnL>
                    <a:lnR>
                      <a:noFill/>
                    </a:lnR>
                    <a:lnT>
                      <a:noFill/>
                    </a:lnT>
                    <a:lnB>
                      <a:noFill/>
                    </a:lnB>
                  </a:tcPr>
                </a:tc>
              </a:tr>
              <a:tr h="211914">
                <a:tc>
                  <a:txBody>
                    <a:bodyPr/>
                    <a:lstStyle/>
                    <a:p>
                      <a:pPr algn="l" fontAlgn="b"/>
                      <a:endParaRPr lang="en-US" sz="1000" b="0" i="1" u="none" strike="noStrike" dirty="0">
                        <a:solidFill>
                          <a:srgbClr val="000000"/>
                        </a:solidFill>
                        <a:effectLst/>
                        <a:latin typeface="Calibri"/>
                      </a:endParaRPr>
                    </a:p>
                  </a:txBody>
                  <a:tcPr marL="84788" marR="0" marT="0" marB="0" anchor="b">
                    <a:lnL>
                      <a:noFill/>
                    </a:lnL>
                    <a:lnR>
                      <a:noFill/>
                    </a:lnR>
                    <a:lnT>
                      <a:noFill/>
                    </a:lnT>
                    <a:lnB>
                      <a:noFill/>
                    </a:lnB>
                  </a:tcPr>
                </a:tc>
                <a:tc>
                  <a:txBody>
                    <a:bodyPr/>
                    <a:lstStyle/>
                    <a:p>
                      <a:pPr algn="r" fontAlgn="b"/>
                      <a:endParaRPr lang="en-US" sz="10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r" fontAlgn="b"/>
                      <a:endParaRPr lang="en-US" sz="1000" b="0" i="0" u="none" strike="noStrike" dirty="0">
                        <a:solidFill>
                          <a:srgbClr val="000000"/>
                        </a:solidFill>
                        <a:effectLst/>
                        <a:latin typeface="Calibri"/>
                      </a:endParaRPr>
                    </a:p>
                  </a:txBody>
                  <a:tcPr marL="0" marR="0" marT="0" marB="0" anchor="b">
                    <a:lnL>
                      <a:noFill/>
                    </a:lnL>
                    <a:lnR>
                      <a:noFill/>
                    </a:lnR>
                    <a:lnT>
                      <a:noFill/>
                    </a:lnT>
                    <a:lnB>
                      <a:noFill/>
                    </a:lnB>
                  </a:tcPr>
                </a:tc>
              </a:tr>
              <a:tr h="211914">
                <a:tc>
                  <a:txBody>
                    <a:bodyPr/>
                    <a:lstStyle/>
                    <a:p>
                      <a:pPr algn="l" fontAlgn="b"/>
                      <a:r>
                        <a:rPr lang="en-US" sz="1000" b="0" i="1" u="none" strike="noStrike" dirty="0">
                          <a:solidFill>
                            <a:srgbClr val="000000"/>
                          </a:solidFill>
                          <a:effectLst/>
                          <a:latin typeface="Calibri"/>
                        </a:rPr>
                        <a:t>General and Administration</a:t>
                      </a:r>
                    </a:p>
                  </a:txBody>
                  <a:tcPr marL="84788" marR="0" marT="0"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a:rPr>
                        <a:t> $               102,091 </a:t>
                      </a:r>
                    </a:p>
                  </a:txBody>
                  <a:tcPr marL="0" marR="0" marT="0"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a:rPr>
                        <a:t> $               113,000 </a:t>
                      </a:r>
                    </a:p>
                  </a:txBody>
                  <a:tcPr marL="0" marR="0" marT="0" marB="0" anchor="b">
                    <a:lnL>
                      <a:noFill/>
                    </a:lnL>
                    <a:lnR>
                      <a:noFill/>
                    </a:lnR>
                    <a:lnT>
                      <a:noFill/>
                    </a:lnT>
                    <a:lnB>
                      <a:noFill/>
                    </a:lnB>
                  </a:tcPr>
                </a:tc>
              </a:tr>
              <a:tr h="211914">
                <a:tc>
                  <a:txBody>
                    <a:bodyPr/>
                    <a:lstStyle/>
                    <a:p>
                      <a:pPr algn="l" fontAlgn="b"/>
                      <a:r>
                        <a:rPr lang="en-US" sz="1000" b="0" i="1" u="none" strike="noStrike" dirty="0">
                          <a:solidFill>
                            <a:srgbClr val="000000"/>
                          </a:solidFill>
                          <a:effectLst/>
                          <a:latin typeface="Calibri"/>
                        </a:rPr>
                        <a:t>Fundraisers</a:t>
                      </a:r>
                    </a:p>
                  </a:txBody>
                  <a:tcPr marL="84788" marR="0" marT="0" marB="0" anchor="b">
                    <a:lnL>
                      <a:noFill/>
                    </a:lnL>
                    <a:lnR>
                      <a:noFill/>
                    </a:lnR>
                    <a:lnT>
                      <a:noFill/>
                    </a:lnT>
                    <a:lnB>
                      <a:noFill/>
                    </a:lnB>
                  </a:tcPr>
                </a:tc>
                <a:tc>
                  <a:txBody>
                    <a:bodyPr/>
                    <a:lstStyle/>
                    <a:p>
                      <a:pPr algn="r" fontAlgn="b"/>
                      <a:endParaRPr lang="en-US" sz="10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r" fontAlgn="b"/>
                      <a:endParaRPr lang="en-US" sz="1000" b="0" i="0" u="none" strike="noStrike" dirty="0">
                        <a:solidFill>
                          <a:srgbClr val="000000"/>
                        </a:solidFill>
                        <a:effectLst/>
                        <a:latin typeface="Calibri"/>
                      </a:endParaRPr>
                    </a:p>
                  </a:txBody>
                  <a:tcPr marL="0" marR="0" marT="0" marB="0" anchor="b">
                    <a:lnL>
                      <a:noFill/>
                    </a:lnL>
                    <a:lnR>
                      <a:noFill/>
                    </a:lnR>
                    <a:lnT>
                      <a:noFill/>
                    </a:lnT>
                    <a:lnB>
                      <a:noFill/>
                    </a:lnB>
                  </a:tcPr>
                </a:tc>
              </a:tr>
              <a:tr h="211914">
                <a:tc>
                  <a:txBody>
                    <a:bodyPr/>
                    <a:lstStyle/>
                    <a:p>
                      <a:pPr algn="l" fontAlgn="b"/>
                      <a:endParaRPr lang="en-US" sz="1000" b="0" i="1" u="none" strike="noStrike" dirty="0">
                        <a:solidFill>
                          <a:srgbClr val="000000"/>
                        </a:solidFill>
                        <a:effectLst/>
                        <a:latin typeface="Calibri"/>
                      </a:endParaRPr>
                    </a:p>
                  </a:txBody>
                  <a:tcPr marL="84788" marR="0" marT="0" marB="0" anchor="b">
                    <a:lnL>
                      <a:noFill/>
                    </a:lnL>
                    <a:lnR>
                      <a:noFill/>
                    </a:lnR>
                    <a:lnT>
                      <a:noFill/>
                    </a:lnT>
                    <a:lnB>
                      <a:noFill/>
                    </a:lnB>
                  </a:tcPr>
                </a:tc>
                <a:tc>
                  <a:txBody>
                    <a:bodyPr/>
                    <a:lstStyle/>
                    <a:p>
                      <a:pPr algn="r" fontAlgn="b"/>
                      <a:endParaRPr lang="en-US" sz="10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r" fontAlgn="b"/>
                      <a:endParaRPr lang="en-US" sz="1000" b="0" i="0" u="none" strike="noStrike" dirty="0">
                        <a:solidFill>
                          <a:srgbClr val="000000"/>
                        </a:solidFill>
                        <a:effectLst/>
                        <a:latin typeface="Calibri"/>
                      </a:endParaRPr>
                    </a:p>
                  </a:txBody>
                  <a:tcPr marL="0" marR="0" marT="0" marB="0" anchor="b">
                    <a:lnL>
                      <a:noFill/>
                    </a:lnL>
                    <a:lnR>
                      <a:noFill/>
                    </a:lnR>
                    <a:lnT>
                      <a:noFill/>
                    </a:lnT>
                    <a:lnB>
                      <a:noFill/>
                    </a:lnB>
                  </a:tcPr>
                </a:tc>
              </a:tr>
              <a:tr h="211914">
                <a:tc>
                  <a:txBody>
                    <a:bodyPr/>
                    <a:lstStyle/>
                    <a:p>
                      <a:pPr algn="l" fontAlgn="b"/>
                      <a:r>
                        <a:rPr lang="en-US" sz="1000" b="0" i="1" u="none" strike="noStrike" dirty="0">
                          <a:solidFill>
                            <a:srgbClr val="000000"/>
                          </a:solidFill>
                          <a:effectLst/>
                          <a:latin typeface="Calibri"/>
                        </a:rPr>
                        <a:t>Other</a:t>
                      </a:r>
                    </a:p>
                  </a:txBody>
                  <a:tcPr marL="84788" marR="0" marT="0"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a:rPr>
                        <a:t> $                    4,129 </a:t>
                      </a:r>
                    </a:p>
                  </a:txBody>
                  <a:tcPr marL="0" marR="0" marT="0"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a:rPr>
                        <a:t> $                    1,532 </a:t>
                      </a:r>
                    </a:p>
                  </a:txBody>
                  <a:tcPr marL="0" marR="0" marT="0" marB="0" anchor="b">
                    <a:lnL>
                      <a:noFill/>
                    </a:lnL>
                    <a:lnR>
                      <a:noFill/>
                    </a:lnR>
                    <a:lnT>
                      <a:noFill/>
                    </a:lnT>
                    <a:lnB>
                      <a:noFill/>
                    </a:lnB>
                  </a:tcPr>
                </a:tc>
              </a:tr>
              <a:tr h="211914">
                <a:tc>
                  <a:txBody>
                    <a:bodyPr/>
                    <a:lstStyle/>
                    <a:p>
                      <a:pPr algn="l" fontAlgn="b"/>
                      <a:endParaRPr lang="en-US" sz="10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r" fontAlgn="b"/>
                      <a:endParaRPr lang="en-US" sz="10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en-US" sz="10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r h="220391">
                <a:tc>
                  <a:txBody>
                    <a:bodyPr/>
                    <a:lstStyle/>
                    <a:p>
                      <a:pPr algn="l" fontAlgn="b"/>
                      <a:r>
                        <a:rPr lang="en-US" sz="1000" b="0" i="0" u="none" strike="noStrike" dirty="0">
                          <a:solidFill>
                            <a:srgbClr val="000000"/>
                          </a:solidFill>
                          <a:effectLst/>
                          <a:latin typeface="Calibri"/>
                        </a:rPr>
                        <a:t>Totals</a:t>
                      </a:r>
                    </a:p>
                  </a:txBody>
                  <a:tcPr marL="0" marR="0" marT="0"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a:rPr>
                        <a:t> $               363,066 </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alibri"/>
                        </a:rPr>
                        <a:t> $               376,267 </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1"/>
          <p:cNvPicPr>
            <a:picLocks noChangeAspect="1" noChangeArrowheads="1"/>
          </p:cNvPicPr>
          <p:nvPr/>
        </p:nvPicPr>
        <p:blipFill>
          <a:blip r:embed="rId2"/>
          <a:srcRect/>
          <a:stretch>
            <a:fillRect/>
          </a:stretch>
        </p:blipFill>
        <p:spPr bwMode="auto">
          <a:xfrm>
            <a:off x="241300" y="57150"/>
            <a:ext cx="6337300" cy="1346200"/>
          </a:xfrm>
          <a:prstGeom prst="rect">
            <a:avLst/>
          </a:prstGeom>
          <a:noFill/>
          <a:ln w="9525">
            <a:noFill/>
            <a:miter lim="800000"/>
            <a:headEnd/>
            <a:tailEnd/>
          </a:ln>
        </p:spPr>
      </p:pic>
      <p:sp>
        <p:nvSpPr>
          <p:cNvPr id="20482" name="TextBox 2"/>
          <p:cNvSpPr txBox="1">
            <a:spLocks noChangeArrowheads="1"/>
          </p:cNvSpPr>
          <p:nvPr/>
        </p:nvSpPr>
        <p:spPr bwMode="auto">
          <a:xfrm>
            <a:off x="381000" y="531813"/>
            <a:ext cx="4038600" cy="460375"/>
          </a:xfrm>
          <a:prstGeom prst="rect">
            <a:avLst/>
          </a:prstGeom>
          <a:noFill/>
          <a:ln w="9525">
            <a:noFill/>
            <a:miter lim="800000"/>
            <a:headEnd/>
            <a:tailEnd/>
          </a:ln>
        </p:spPr>
        <p:txBody>
          <a:bodyPr>
            <a:spAutoFit/>
          </a:bodyPr>
          <a:lstStyle/>
          <a:p>
            <a:r>
              <a:rPr lang="en-US" altLang="en-US" sz="2400" b="1" dirty="0">
                <a:latin typeface="Microsoft JhengHei"/>
                <a:ea typeface="Microsoft JhengHei"/>
                <a:cs typeface="Microsoft JhengHei"/>
              </a:rPr>
              <a:t>2014 Financial Highlights</a:t>
            </a:r>
            <a:endParaRPr lang="en-US" sz="2400" dirty="0">
              <a:latin typeface="Calibri" pitchFamily="34" charset="0"/>
            </a:endParaRPr>
          </a:p>
        </p:txBody>
      </p:sp>
      <p:pic>
        <p:nvPicPr>
          <p:cNvPr id="1059"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734" y="5465880"/>
            <a:ext cx="5432066" cy="3373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0" name="Picture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734" y="1600200"/>
            <a:ext cx="5584466" cy="3678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p:cNvPicPr>
            <a:picLocks noChangeAspect="1" noChangeArrowheads="1"/>
          </p:cNvPicPr>
          <p:nvPr/>
        </p:nvPicPr>
        <p:blipFill>
          <a:blip r:embed="rId2"/>
          <a:srcRect/>
          <a:stretch>
            <a:fillRect/>
          </a:stretch>
        </p:blipFill>
        <p:spPr bwMode="auto">
          <a:xfrm>
            <a:off x="917575" y="1290638"/>
            <a:ext cx="5029200" cy="5578475"/>
          </a:xfrm>
          <a:prstGeom prst="rect">
            <a:avLst/>
          </a:prstGeom>
          <a:noFill/>
          <a:ln w="9525">
            <a:noFill/>
            <a:miter lim="800000"/>
            <a:headEnd/>
            <a:tailEnd/>
          </a:ln>
        </p:spPr>
      </p:pic>
      <p:graphicFrame>
        <p:nvGraphicFramePr>
          <p:cNvPr id="3" name="Group 96"/>
          <p:cNvGraphicFramePr>
            <a:graphicFrameLocks noGrp="1"/>
          </p:cNvGraphicFramePr>
          <p:nvPr>
            <p:extLst>
              <p:ext uri="{D42A27DB-BD31-4B8C-83A1-F6EECF244321}">
                <p14:modId xmlns:p14="http://schemas.microsoft.com/office/powerpoint/2010/main" val="1428223222"/>
              </p:ext>
            </p:extLst>
          </p:nvPr>
        </p:nvGraphicFramePr>
        <p:xfrm>
          <a:off x="917575" y="989290"/>
          <a:ext cx="5254625" cy="6524751"/>
        </p:xfrm>
        <a:graphic>
          <a:graphicData uri="http://schemas.openxmlformats.org/drawingml/2006/table">
            <a:tbl>
              <a:tblPr/>
              <a:tblGrid>
                <a:gridCol w="3121025"/>
                <a:gridCol w="1143000"/>
                <a:gridCol w="990600"/>
              </a:tblGrid>
              <a:tr h="4513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Arial Narrow" pitchFamily="34"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1" u="none" strike="noStrike" cap="none" normalizeH="0" baseline="0" dirty="0" smtClean="0">
                          <a:ln>
                            <a:noFill/>
                          </a:ln>
                          <a:solidFill>
                            <a:schemeClr val="tx1"/>
                          </a:solidFill>
                          <a:effectLst/>
                          <a:latin typeface="Arial Narrow" pitchFamily="34" charset="0"/>
                        </a:rPr>
                        <a:t>2014</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1" u="none" strike="noStrike" cap="none" normalizeH="0" baseline="0" dirty="0" smtClean="0">
                          <a:ln>
                            <a:noFill/>
                          </a:ln>
                          <a:solidFill>
                            <a:schemeClr val="tx1"/>
                          </a:solidFill>
                          <a:effectLst/>
                          <a:latin typeface="Arial Narrow" pitchFamily="34" charset="0"/>
                        </a:rPr>
                        <a:t>2013</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262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1" u="none" strike="noStrike" cap="none" normalizeH="0" baseline="0" dirty="0" smtClean="0">
                          <a:ln>
                            <a:noFill/>
                          </a:ln>
                          <a:solidFill>
                            <a:schemeClr val="tx1"/>
                          </a:solidFill>
                          <a:effectLst/>
                          <a:latin typeface="Arial Narrow" pitchFamily="34" charset="0"/>
                        </a:rPr>
                        <a:t>Number of Animals admitted</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Narrow" pitchFamily="34" charset="0"/>
                        </a:rPr>
                        <a:t>2581</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Narrow" pitchFamily="34" charset="0"/>
                        </a:rPr>
                        <a:t>2777</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262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1" u="none" strike="noStrike" cap="none" normalizeH="0" baseline="0" dirty="0" smtClean="0">
                          <a:ln>
                            <a:noFill/>
                          </a:ln>
                          <a:solidFill>
                            <a:schemeClr val="tx1"/>
                          </a:solidFill>
                          <a:effectLst/>
                          <a:latin typeface="Arial Narrow" pitchFamily="34" charset="0"/>
                        </a:rPr>
                        <a:t>Total Patient Days</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Narrow" pitchFamily="34" charset="0"/>
                        </a:rPr>
                        <a:t>46,006</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Narrow" pitchFamily="34" charset="0"/>
                        </a:rPr>
                        <a:t>46,225</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262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1" u="none" strike="noStrike" cap="none" normalizeH="0" baseline="0" dirty="0" smtClean="0">
                          <a:ln>
                            <a:noFill/>
                          </a:ln>
                          <a:solidFill>
                            <a:schemeClr val="tx1"/>
                          </a:solidFill>
                          <a:effectLst/>
                          <a:latin typeface="Arial Narrow" pitchFamily="34" charset="0"/>
                        </a:rPr>
                        <a:t>Education Programs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1" u="none" strike="noStrike" cap="none" normalizeH="0" baseline="0" dirty="0" smtClean="0">
                          <a:ln>
                            <a:noFill/>
                          </a:ln>
                          <a:solidFill>
                            <a:schemeClr val="tx1"/>
                          </a:solidFill>
                          <a:effectLst/>
                          <a:latin typeface="Arial Narrow" pitchFamily="34" charset="0"/>
                        </a:rPr>
                        <a:t>People Reached</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Narrow" pitchFamily="34" charset="0"/>
                        </a:rPr>
                        <a:t>117</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Narrow" pitchFamily="34" charset="0"/>
                        </a:rPr>
                        <a:t>25,664</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Narrow" pitchFamily="34" charset="0"/>
                        </a:rPr>
                        <a:t>141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Narrow" pitchFamily="34" charset="0"/>
                        </a:rPr>
                        <a:t>27,539</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262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1" u="none" strike="noStrike" cap="none" normalizeH="0" baseline="0" dirty="0" smtClean="0">
                          <a:ln>
                            <a:noFill/>
                          </a:ln>
                          <a:solidFill>
                            <a:schemeClr val="tx1"/>
                          </a:solidFill>
                          <a:effectLst/>
                          <a:latin typeface="Arial Narrow" pitchFamily="34" charset="0"/>
                        </a:rPr>
                        <a:t>Volunteer Hours Tracked</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Narrow" pitchFamily="34" charset="0"/>
                        </a:rPr>
                        <a:t>15,126</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Narrow" pitchFamily="34" charset="0"/>
                        </a:rPr>
                        <a:t>15,904</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6365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1" u="none" strike="noStrike" cap="none" normalizeH="0" baseline="0" dirty="0" smtClean="0">
                          <a:ln>
                            <a:noFill/>
                          </a:ln>
                          <a:solidFill>
                            <a:schemeClr val="tx1"/>
                          </a:solidFill>
                          <a:effectLst/>
                          <a:latin typeface="Arial Narrow" pitchFamily="34" charset="0"/>
                        </a:rPr>
                        <a:t>Facebook</a:t>
                      </a:r>
                      <a:r>
                        <a:rPr kumimoji="0" lang="en-US" altLang="en-US" sz="2000" b="0" i="1" u="none" strike="noStrike" cap="none" normalizeH="0" baseline="0" dirty="0" smtClean="0">
                          <a:ln>
                            <a:noFill/>
                          </a:ln>
                          <a:solidFill>
                            <a:schemeClr val="tx1"/>
                          </a:solidFill>
                          <a:effectLst/>
                          <a:latin typeface="Arial Narrow"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1" u="none" strike="noStrike" cap="none" normalizeH="0" baseline="0" dirty="0" smtClean="0">
                          <a:ln>
                            <a:noFill/>
                          </a:ln>
                          <a:solidFill>
                            <a:schemeClr val="tx1"/>
                          </a:solidFill>
                          <a:effectLst/>
                          <a:latin typeface="Arial Narrow" pitchFamily="34" charset="0"/>
                        </a:rPr>
                        <a:t>Followers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1" u="none" strike="noStrike" cap="none" normalizeH="0" baseline="0" dirty="0" smtClean="0">
                          <a:ln>
                            <a:noFill/>
                          </a:ln>
                          <a:solidFill>
                            <a:schemeClr val="tx1"/>
                          </a:solidFill>
                          <a:effectLst/>
                          <a:latin typeface="Arial Narrow" pitchFamily="34" charset="0"/>
                        </a:rPr>
                        <a:t>Popular Story hits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1" u="none" strike="noStrike" cap="none" normalizeH="0" baseline="0" dirty="0" smtClean="0">
                          <a:ln>
                            <a:noFill/>
                          </a:ln>
                          <a:solidFill>
                            <a:schemeClr val="tx1"/>
                          </a:solidFill>
                          <a:effectLst/>
                          <a:latin typeface="Arial Narrow" pitchFamily="34" charset="0"/>
                        </a:rPr>
                        <a:t>People reached weekly</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Arial Narrow"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Narrow" pitchFamily="34" charset="0"/>
                        </a:rPr>
                        <a:t>3,400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Narrow" pitchFamily="34" charset="0"/>
                        </a:rPr>
                        <a:t>12,000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Narrow" pitchFamily="34" charset="0"/>
                        </a:rPr>
                        <a:t>6-8,000</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Arial Narrow"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Narrow" pitchFamily="34" charset="0"/>
                        </a:rPr>
                        <a:t>2,000</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Arial Narrow"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Narrow" pitchFamily="34" charset="0"/>
                        </a:rPr>
                        <a:t>4,000</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262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1" u="none" strike="noStrike" cap="none" normalizeH="0" baseline="0" dirty="0" smtClean="0">
                          <a:ln>
                            <a:noFill/>
                          </a:ln>
                          <a:solidFill>
                            <a:schemeClr val="tx1"/>
                          </a:solidFill>
                          <a:effectLst/>
                          <a:latin typeface="Arial Narrow" pitchFamily="34" charset="0"/>
                        </a:rPr>
                        <a:t>Phone calls wildlife consultation</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Narrow" pitchFamily="34" charset="0"/>
                        </a:rPr>
                        <a:t>Over 10,000</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Narrow" pitchFamily="34" charset="0"/>
                        </a:rPr>
                        <a:t>Over 10,000</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TextBox 4"/>
          <p:cNvSpPr txBox="1"/>
          <p:nvPr/>
        </p:nvSpPr>
        <p:spPr>
          <a:xfrm>
            <a:off x="1790700" y="381000"/>
            <a:ext cx="2933700" cy="523220"/>
          </a:xfrm>
          <a:prstGeom prst="rect">
            <a:avLst/>
          </a:prstGeom>
          <a:noFill/>
        </p:spPr>
        <p:txBody>
          <a:bodyPr>
            <a:spAutoFit/>
          </a:bodyPr>
          <a:lstStyle/>
          <a:p>
            <a:pPr algn="ctr" fontAlgn="auto">
              <a:spcAft>
                <a:spcPts val="0"/>
              </a:spcAft>
              <a:defRPr/>
            </a:pPr>
            <a:r>
              <a:rPr lang="en-US" altLang="en-US" sz="2800" b="1" dirty="0">
                <a:ln w="9525">
                  <a:solidFill>
                    <a:schemeClr val="tx1"/>
                  </a:solidFill>
                </a:ln>
                <a:solidFill>
                  <a:srgbClr val="663300"/>
                </a:solidFill>
                <a:latin typeface="+mn-lt"/>
                <a:ea typeface="Microsoft JhengHei" panose="020B0604030504040204" pitchFamily="34" charset="-120"/>
              </a:rPr>
              <a:t>Activity Counts</a:t>
            </a:r>
            <a:r>
              <a:rPr lang="en-US" altLang="en-US" b="1" dirty="0">
                <a:ln w="9525">
                  <a:solidFill>
                    <a:schemeClr val="tx1"/>
                  </a:solidFill>
                </a:ln>
                <a:solidFill>
                  <a:srgbClr val="663300"/>
                </a:solidFill>
                <a:latin typeface="+mn-lt"/>
                <a:ea typeface="Microsoft JhengHei" panose="020B0604030504040204" pitchFamily="34" charset="-120"/>
              </a:rPr>
              <a:t> </a:t>
            </a:r>
          </a:p>
        </p:txBody>
      </p:sp>
      <p:graphicFrame>
        <p:nvGraphicFramePr>
          <p:cNvPr id="23601" name="Group 49"/>
          <p:cNvGraphicFramePr>
            <a:graphicFrameLocks noGrp="1"/>
          </p:cNvGraphicFramePr>
          <p:nvPr/>
        </p:nvGraphicFramePr>
        <p:xfrm>
          <a:off x="3168650" y="4375150"/>
          <a:ext cx="520700" cy="365760"/>
        </p:xfrm>
        <a:graphic>
          <a:graphicData uri="http://schemas.openxmlformats.org/drawingml/2006/table">
            <a:tbl>
              <a:tblPr/>
              <a:tblGrid>
                <a:gridCol w="520700"/>
              </a:tblGrid>
              <a:tr h="161925">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a:txBody>
                  <a:tcPr anchor="b" horzOverflow="overflow">
                    <a:lnL cap="flat">
                      <a:noFill/>
                    </a:lnL>
                    <a:lnR cap="flat">
                      <a:noFill/>
                    </a:lnR>
                    <a:lnT cap="flat">
                      <a:noFill/>
                    </a:lnT>
                    <a:lnB cap="flat">
                      <a:noFill/>
                    </a:lnB>
                    <a:lnTlToBr>
                      <a:noFill/>
                    </a:lnTlToBr>
                    <a:lnBlToTr>
                      <a:noFill/>
                    </a:lnBlToTr>
                    <a:noFill/>
                  </a:tcPr>
                </a:tc>
              </a:tr>
            </a:tbl>
          </a:graphicData>
        </a:graphic>
      </p:graphicFrame>
      <p:sp>
        <p:nvSpPr>
          <p:cNvPr id="2" name="TextBox 1"/>
          <p:cNvSpPr txBox="1"/>
          <p:nvPr/>
        </p:nvSpPr>
        <p:spPr>
          <a:xfrm>
            <a:off x="152400" y="7593390"/>
            <a:ext cx="6553200" cy="1569660"/>
          </a:xfrm>
          <a:prstGeom prst="rect">
            <a:avLst/>
          </a:prstGeom>
          <a:noFill/>
        </p:spPr>
        <p:txBody>
          <a:bodyPr wrap="square" rtlCol="0">
            <a:spAutoFit/>
          </a:bodyPr>
          <a:lstStyle/>
          <a:p>
            <a:r>
              <a:rPr lang="en-US" sz="1600" b="1" u="sng" dirty="0" smtClean="0">
                <a:solidFill>
                  <a:srgbClr val="003300"/>
                </a:solidFill>
                <a:latin typeface="Vijaya" panose="020B0604020202020204" pitchFamily="34" charset="0"/>
                <a:cs typeface="Vijaya" panose="020B0604020202020204" pitchFamily="34" charset="0"/>
              </a:rPr>
              <a:t>WINC Volunteer</a:t>
            </a:r>
            <a:r>
              <a:rPr lang="en-US" sz="1600" b="1" dirty="0" smtClean="0">
                <a:solidFill>
                  <a:srgbClr val="003300"/>
                </a:solidFill>
                <a:latin typeface="Vijaya" panose="020B0604020202020204" pitchFamily="34" charset="0"/>
                <a:cs typeface="Vijaya" panose="020B0604020202020204" pitchFamily="34" charset="0"/>
              </a:rPr>
              <a:t>: Being </a:t>
            </a:r>
            <a:r>
              <a:rPr lang="en-US" sz="1600" b="1" dirty="0">
                <a:solidFill>
                  <a:srgbClr val="003300"/>
                </a:solidFill>
                <a:latin typeface="Vijaya" panose="020B0604020202020204" pitchFamily="34" charset="0"/>
                <a:cs typeface="Vijaya" panose="020B0604020202020204" pitchFamily="34" charset="0"/>
              </a:rPr>
              <a:t>a WINC volunteer these past 14 years has given me the opportunity to care for and see up close the beauty of our native wildlife as well as learn their natural history.   With this knowledge I have been able to help others appreciate the wildlife in their backyards.  You really learn to see nature in a whole new perspective when it becomes as personal as it does at WINC.  Nothing compares to the joy of releasing a rehabilitated animal back to it's native </a:t>
            </a:r>
            <a:r>
              <a:rPr lang="en-US" sz="1600" b="1" dirty="0" smtClean="0">
                <a:solidFill>
                  <a:srgbClr val="003300"/>
                </a:solidFill>
                <a:latin typeface="Vijaya" panose="020B0604020202020204" pitchFamily="34" charset="0"/>
                <a:cs typeface="Vijaya" panose="020B0604020202020204" pitchFamily="34" charset="0"/>
              </a:rPr>
              <a:t>habitat….Nancy Meier</a:t>
            </a:r>
            <a:endParaRPr lang="en-US" sz="1600" b="1" dirty="0">
              <a:solidFill>
                <a:srgbClr val="003300"/>
              </a:solidFill>
              <a:latin typeface="Vijaya" panose="020B0604020202020204" pitchFamily="34" charset="0"/>
              <a:cs typeface="Vijaya" panose="020B060402020202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3229</TotalTime>
  <Words>1817</Words>
  <Application>Microsoft Office PowerPoint</Application>
  <PresentationFormat>On-screen Show (4:3)</PresentationFormat>
  <Paragraphs>265</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158</cp:revision>
  <cp:lastPrinted>2015-02-03T17:33:07Z</cp:lastPrinted>
  <dcterms:created xsi:type="dcterms:W3CDTF">2015-01-09T16:27:31Z</dcterms:created>
  <dcterms:modified xsi:type="dcterms:W3CDTF">2015-02-04T16:33:37Z</dcterms:modified>
</cp:coreProperties>
</file>